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77" r:id="rId2"/>
    <p:sldId id="278" r:id="rId3"/>
    <p:sldId id="279" r:id="rId4"/>
    <p:sldId id="291" r:id="rId5"/>
    <p:sldId id="354" r:id="rId6"/>
    <p:sldId id="359" r:id="rId7"/>
    <p:sldId id="290" r:id="rId8"/>
    <p:sldId id="356" r:id="rId9"/>
    <p:sldId id="358" r:id="rId10"/>
    <p:sldId id="360" r:id="rId11"/>
    <p:sldId id="331" r:id="rId12"/>
    <p:sldId id="332" r:id="rId13"/>
    <p:sldId id="282" r:id="rId14"/>
    <p:sldId id="397" r:id="rId15"/>
    <p:sldId id="292" r:id="rId16"/>
    <p:sldId id="293" r:id="rId17"/>
    <p:sldId id="294" r:id="rId18"/>
    <p:sldId id="348" r:id="rId19"/>
    <p:sldId id="308" r:id="rId20"/>
    <p:sldId id="326" r:id="rId21"/>
    <p:sldId id="363" r:id="rId22"/>
    <p:sldId id="425" r:id="rId23"/>
    <p:sldId id="301" r:id="rId24"/>
    <p:sldId id="306" r:id="rId25"/>
    <p:sldId id="432" r:id="rId26"/>
    <p:sldId id="433" r:id="rId27"/>
    <p:sldId id="434" r:id="rId28"/>
    <p:sldId id="435" r:id="rId29"/>
    <p:sldId id="436" r:id="rId30"/>
    <p:sldId id="438" r:id="rId31"/>
    <p:sldId id="437" r:id="rId32"/>
    <p:sldId id="403" r:id="rId33"/>
    <p:sldId id="405" r:id="rId34"/>
    <p:sldId id="406" r:id="rId35"/>
    <p:sldId id="407" r:id="rId36"/>
    <p:sldId id="408" r:id="rId37"/>
    <p:sldId id="410" r:id="rId38"/>
    <p:sldId id="411" r:id="rId39"/>
    <p:sldId id="412" r:id="rId40"/>
    <p:sldId id="413" r:id="rId41"/>
    <p:sldId id="414" r:id="rId42"/>
    <p:sldId id="415" r:id="rId43"/>
    <p:sldId id="321" r:id="rId44"/>
  </p:sldIdLst>
  <p:sldSz cx="12192000" cy="6858000"/>
  <p:notesSz cx="7010400" cy="92964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132"/>
    <a:srgbClr val="182534"/>
    <a:srgbClr val="314C6D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204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LNF%202023\INFORME%20GESTI&#211;N%20DRA%20LIMA\POBLACION%20SSU%202018-2022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1000" b="1">
                <a:latin typeface="Arial" panose="020B0604020202020204" pitchFamily="34" charset="0"/>
                <a:cs typeface="Arial" panose="020B0604020202020204" pitchFamily="34" charset="0"/>
              </a:rPr>
              <a:t>CRECIMIENTO</a:t>
            </a:r>
            <a:r>
              <a:rPr lang="es-ES" sz="1000" b="1" baseline="0">
                <a:latin typeface="Arial" panose="020B0604020202020204" pitchFamily="34" charset="0"/>
                <a:cs typeface="Arial" panose="020B0604020202020204" pitchFamily="34" charset="0"/>
              </a:rPr>
              <a:t> POBLACIONAL</a:t>
            </a:r>
          </a:p>
          <a:p>
            <a: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ES" sz="1000" b="1" baseline="0">
                <a:latin typeface="Arial" panose="020B0604020202020204" pitchFamily="34" charset="0"/>
                <a:cs typeface="Arial" panose="020B0604020202020204" pitchFamily="34" charset="0"/>
              </a:rPr>
              <a:t>SEGURO SOCIAL UNIVERSITARIO LA PAZ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BO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'CRECIMIENTO POBLACIONAL'!$G$11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'CRECIMIENTO POBLACIONAL'!$D$12:$D$24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'CRECIMIENTO POBLACIONAL'!$G$12:$G$24</c:f>
              <c:numCache>
                <c:formatCode>General</c:formatCode>
                <c:ptCount val="13"/>
                <c:pt idx="0">
                  <c:v>11700</c:v>
                </c:pt>
                <c:pt idx="1">
                  <c:v>12318</c:v>
                </c:pt>
                <c:pt idx="2">
                  <c:v>11652</c:v>
                </c:pt>
                <c:pt idx="3">
                  <c:v>12260</c:v>
                </c:pt>
                <c:pt idx="4">
                  <c:v>14171</c:v>
                </c:pt>
                <c:pt idx="5">
                  <c:v>13501</c:v>
                </c:pt>
                <c:pt idx="6">
                  <c:v>13554</c:v>
                </c:pt>
                <c:pt idx="7">
                  <c:v>13715</c:v>
                </c:pt>
                <c:pt idx="8">
                  <c:v>13672</c:v>
                </c:pt>
                <c:pt idx="9">
                  <c:v>13732</c:v>
                </c:pt>
                <c:pt idx="10">
                  <c:v>13424</c:v>
                </c:pt>
                <c:pt idx="11">
                  <c:v>12548</c:v>
                </c:pt>
                <c:pt idx="12">
                  <c:v>12364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BD-4220-8392-2AEEE1D645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21098032"/>
        <c:axId val="3210974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'CRECIMIENTO POBLACIONAL'!$D$11</c15:sqref>
                        </c15:formulaRef>
                      </c:ext>
                    </c:extLst>
                    <c:strCache>
                      <c:ptCount val="1"/>
                      <c:pt idx="0">
                        <c:v>GESTION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B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'CRECIMIENTO POBLACIONAL'!$D$12:$D$24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'CRECIMIENTO POBLACIONAL'!$D$12:$D$24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6BD-4220-8392-2AEEE1D64533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'CRECIMIENTO POBLACIONAL'!$H$11</c:f>
              <c:strCache>
                <c:ptCount val="1"/>
                <c:pt idx="0">
                  <c:v>CRECIMIENTO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9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3"/>
                </a:solidFill>
                <a:prstDash val="sysDash"/>
              </a:ln>
              <a:effectLst/>
            </c:spPr>
          </c:marker>
          <c:dLbls>
            <c:dLbl>
              <c:idx val="6"/>
              <c:layout>
                <c:manualLayout>
                  <c:x val="-2.7465667915106119E-2"/>
                  <c:y val="-0.10443864229765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BD-4220-8392-2AEEE1D64533}"/>
                </c:ext>
              </c:extLst>
            </c:dLbl>
            <c:dLbl>
              <c:idx val="7"/>
              <c:layout>
                <c:manualLayout>
                  <c:x val="-1.2484394506866416E-2"/>
                  <c:y val="-6.6460954189413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6BD-4220-8392-2AEEE1D64533}"/>
                </c:ext>
              </c:extLst>
            </c:dLbl>
            <c:dLbl>
              <c:idx val="8"/>
              <c:layout>
                <c:manualLayout>
                  <c:x val="-3.9950062421972535E-2"/>
                  <c:y val="8.5449798243531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6BD-4220-8392-2AEEE1D64533}"/>
                </c:ext>
              </c:extLst>
            </c:dLbl>
            <c:dLbl>
              <c:idx val="9"/>
              <c:layout>
                <c:manualLayout>
                  <c:x val="-3.9950062421972535E-2"/>
                  <c:y val="-8.0702587230002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6BD-4220-8392-2AEEE1D64533}"/>
                </c:ext>
              </c:extLst>
            </c:dLbl>
            <c:dLbl>
              <c:idx val="10"/>
              <c:layout>
                <c:manualLayout>
                  <c:x val="-6.2421972534332085E-2"/>
                  <c:y val="8.5449798243531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6BD-4220-8392-2AEEE1D64533}"/>
                </c:ext>
              </c:extLst>
            </c:dLbl>
            <c:dLbl>
              <c:idx val="11"/>
              <c:layout>
                <c:manualLayout>
                  <c:x val="-5.2434456928838954E-2"/>
                  <c:y val="-0.147163541419416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6BD-4220-8392-2AEEE1D64533}"/>
                </c:ext>
              </c:extLst>
            </c:dLbl>
            <c:dLbl>
              <c:idx val="12"/>
              <c:layout>
                <c:manualLayout>
                  <c:x val="-5.4931335830212237E-2"/>
                  <c:y val="0.10918585331117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6BD-4220-8392-2AEEE1D64533}"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'CRECIMIENTO POBLACIONAL'!$D$12:$D$24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'CRECIMIENTO POBLACIONAL'!$H$12:$H$24</c:f>
              <c:numCache>
                <c:formatCode>0.00%</c:formatCode>
                <c:ptCount val="13"/>
                <c:pt idx="0" formatCode="0%">
                  <c:v>0</c:v>
                </c:pt>
                <c:pt idx="1">
                  <c:v>5.282051282051281E-2</c:v>
                </c:pt>
                <c:pt idx="2">
                  <c:v>-5.4067218704335174E-2</c:v>
                </c:pt>
                <c:pt idx="3">
                  <c:v>5.2179883281840089E-2</c:v>
                </c:pt>
                <c:pt idx="4">
                  <c:v>0.15587275693311575</c:v>
                </c:pt>
                <c:pt idx="5">
                  <c:v>-4.7279655634747009E-2</c:v>
                </c:pt>
                <c:pt idx="6">
                  <c:v>3.9256351381378174E-3</c:v>
                </c:pt>
                <c:pt idx="7">
                  <c:v>1.1878412276818739E-2</c:v>
                </c:pt>
                <c:pt idx="8">
                  <c:v>-3.1352533722202036E-3</c:v>
                </c:pt>
                <c:pt idx="9">
                  <c:v>4.3885313048566132E-3</c:v>
                </c:pt>
                <c:pt idx="10">
                  <c:v>-2.2429362073987713E-2</c:v>
                </c:pt>
                <c:pt idx="11">
                  <c:v>-6.525625744934449E-2</c:v>
                </c:pt>
                <c:pt idx="12">
                  <c:v>-1.4663691424928293E-2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6BD-4220-8392-2AEEE1D645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3688864"/>
        <c:axId val="293689424"/>
      </c:lineChart>
      <c:catAx>
        <c:axId val="32109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321097472"/>
        <c:crosses val="autoZero"/>
        <c:auto val="1"/>
        <c:lblAlgn val="ctr"/>
        <c:lblOffset val="100"/>
        <c:noMultiLvlLbl val="0"/>
      </c:catAx>
      <c:valAx>
        <c:axId val="3210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321098032"/>
        <c:crosses val="autoZero"/>
        <c:crossBetween val="between"/>
      </c:valAx>
      <c:valAx>
        <c:axId val="29368942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93688864"/>
        <c:crosses val="max"/>
        <c:crossBetween val="between"/>
      </c:valAx>
      <c:catAx>
        <c:axId val="293688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3689424"/>
        <c:crosses val="autoZero"/>
        <c:auto val="1"/>
        <c:lblAlgn val="ctr"/>
        <c:lblOffset val="100"/>
        <c:noMultiLvlLbl val="0"/>
      </c:catAx>
      <c:spPr>
        <a:solidFill>
          <a:schemeClr val="tx2">
            <a:lumMod val="20000"/>
            <a:lumOff val="80000"/>
          </a:schemeClr>
        </a:solidFill>
        <a:ln>
          <a:solidFill>
            <a:srgbClr val="002060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s-B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'[marzo_AFILIACION 2023.xlsx]Hoja4'!$D$7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0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'[marzo_AFILIACION 2023.xlsx]Hoja4'!$C$8:$C$20</c:f>
              <c:strCache>
                <c:ptCount val="13"/>
                <c:pt idx="0">
                  <c:v>0 a 4</c:v>
                </c:pt>
                <c:pt idx="1">
                  <c:v>5 a 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mas</c:v>
                </c:pt>
              </c:strCache>
            </c:strRef>
          </c:cat>
          <c:val>
            <c:numRef>
              <c:f>'[marzo_AFILIACION 2023.xlsx]Hoja4'!$D$8:$D$20</c:f>
              <c:numCache>
                <c:formatCode>0;0</c:formatCode>
                <c:ptCount val="13"/>
                <c:pt idx="0">
                  <c:v>-171</c:v>
                </c:pt>
                <c:pt idx="1">
                  <c:v>-316</c:v>
                </c:pt>
                <c:pt idx="2">
                  <c:v>-408</c:v>
                </c:pt>
                <c:pt idx="3">
                  <c:v>-474</c:v>
                </c:pt>
                <c:pt idx="4">
                  <c:v>-391</c:v>
                </c:pt>
                <c:pt idx="5">
                  <c:v>-148</c:v>
                </c:pt>
                <c:pt idx="6">
                  <c:v>-116</c:v>
                </c:pt>
                <c:pt idx="7">
                  <c:v>-193</c:v>
                </c:pt>
                <c:pt idx="8">
                  <c:v>-313</c:v>
                </c:pt>
                <c:pt idx="9">
                  <c:v>-358</c:v>
                </c:pt>
                <c:pt idx="10">
                  <c:v>-357</c:v>
                </c:pt>
                <c:pt idx="11">
                  <c:v>-459</c:v>
                </c:pt>
                <c:pt idx="12">
                  <c:v>-1956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36-4B99-B6A1-97C869580F5B}"/>
            </c:ext>
          </c:extLst>
        </c:ser>
        <c:ser>
          <c:idx val="1"/>
          <c:order val="1"/>
          <c:tx>
            <c:strRef>
              <c:f>'[marzo_AFILIACION 2023.xlsx]Hoja4'!$E$7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'[marzo_AFILIACION 2023.xlsx]Hoja4'!$C$8:$C$20</c:f>
              <c:strCache>
                <c:ptCount val="13"/>
                <c:pt idx="0">
                  <c:v>0 a 4</c:v>
                </c:pt>
                <c:pt idx="1">
                  <c:v>5 a 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mas</c:v>
                </c:pt>
              </c:strCache>
            </c:strRef>
          </c:cat>
          <c:val>
            <c:numRef>
              <c:f>'[marzo_AFILIACION 2023.xlsx]Hoja4'!$E$8:$E$20</c:f>
              <c:numCache>
                <c:formatCode>General</c:formatCode>
                <c:ptCount val="13"/>
                <c:pt idx="0">
                  <c:v>147</c:v>
                </c:pt>
                <c:pt idx="1">
                  <c:v>319</c:v>
                </c:pt>
                <c:pt idx="2">
                  <c:v>411</c:v>
                </c:pt>
                <c:pt idx="3">
                  <c:v>411</c:v>
                </c:pt>
                <c:pt idx="4">
                  <c:v>375</c:v>
                </c:pt>
                <c:pt idx="5">
                  <c:v>134</c:v>
                </c:pt>
                <c:pt idx="6">
                  <c:v>171</c:v>
                </c:pt>
                <c:pt idx="7">
                  <c:v>308</c:v>
                </c:pt>
                <c:pt idx="8">
                  <c:v>479</c:v>
                </c:pt>
                <c:pt idx="9">
                  <c:v>490</c:v>
                </c:pt>
                <c:pt idx="10">
                  <c:v>472</c:v>
                </c:pt>
                <c:pt idx="11">
                  <c:v>519</c:v>
                </c:pt>
                <c:pt idx="12">
                  <c:v>2193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36-4B99-B6A1-97C869580F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961174079"/>
        <c:axId val="1961216095"/>
      </c:barChart>
      <c:catAx>
        <c:axId val="1961174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1961216095"/>
        <c:crosses val="autoZero"/>
        <c:auto val="1"/>
        <c:lblAlgn val="ctr"/>
        <c:lblOffset val="100"/>
        <c:noMultiLvlLbl val="0"/>
      </c:catAx>
      <c:valAx>
        <c:axId val="19612160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1961174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algn="just">
        <a:defRPr/>
      </a:pPr>
      <a:endParaRPr lang="es-B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dirty="0"/>
              <a:t>POBLACION ESTUDIANTIL (S.S.U.E.) ASEGURADA </a:t>
            </a:r>
          </a:p>
          <a:p>
            <a:pPr>
              <a:defRPr sz="1400"/>
            </a:pPr>
            <a:r>
              <a:rPr lang="es-ES" sz="1400" b="1" dirty="0"/>
              <a:t>AL SEGURO SOCIAL UNIVERSITARIO LA PAZ</a:t>
            </a:r>
          </a:p>
          <a:p>
            <a:pPr>
              <a:defRPr sz="1400"/>
            </a:pPr>
            <a:r>
              <a:rPr lang="es-ES" sz="1400" b="1" dirty="0"/>
              <a:t>AL 31 DE MARZO 2023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'[marzo_AFILIACION 2023.xlsx]Hoja4'!$D$40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0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'[marzo_AFILIACION 2023.xlsx]Hoja4'!$C$41:$C$45</c:f>
              <c:strCache>
                <c:ptCount val="5"/>
                <c:pt idx="0">
                  <c:v>menor de 19</c:v>
                </c:pt>
                <c:pt idx="1">
                  <c:v>20 a 24</c:v>
                </c:pt>
                <c:pt idx="2">
                  <c:v>25 a 29</c:v>
                </c:pt>
                <c:pt idx="3">
                  <c:v>30 a 34</c:v>
                </c:pt>
                <c:pt idx="4">
                  <c:v>35 a 37</c:v>
                </c:pt>
              </c:strCache>
            </c:strRef>
          </c:cat>
          <c:val>
            <c:numRef>
              <c:f>'[marzo_AFILIACION 2023.xlsx]Hoja4'!$D$41:$D$45</c:f>
              <c:numCache>
                <c:formatCode>0;0</c:formatCode>
                <c:ptCount val="5"/>
                <c:pt idx="0">
                  <c:v>-81</c:v>
                </c:pt>
                <c:pt idx="1">
                  <c:v>-723</c:v>
                </c:pt>
                <c:pt idx="2">
                  <c:v>-611</c:v>
                </c:pt>
                <c:pt idx="3">
                  <c:v>-120</c:v>
                </c:pt>
                <c:pt idx="4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F-433B-A11A-5B9D3D9DD559}"/>
            </c:ext>
          </c:extLst>
        </c:ser>
        <c:ser>
          <c:idx val="1"/>
          <c:order val="1"/>
          <c:tx>
            <c:strRef>
              <c:f>'[marzo_AFILIACION 2023.xlsx]Hoja4'!$E$40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'[marzo_AFILIACION 2023.xlsx]Hoja4'!$C$41:$C$45</c:f>
              <c:strCache>
                <c:ptCount val="5"/>
                <c:pt idx="0">
                  <c:v>menor de 19</c:v>
                </c:pt>
                <c:pt idx="1">
                  <c:v>20 a 24</c:v>
                </c:pt>
                <c:pt idx="2">
                  <c:v>25 a 29</c:v>
                </c:pt>
                <c:pt idx="3">
                  <c:v>30 a 34</c:v>
                </c:pt>
                <c:pt idx="4">
                  <c:v>35 a 37</c:v>
                </c:pt>
              </c:strCache>
            </c:strRef>
          </c:cat>
          <c:val>
            <c:numRef>
              <c:f>'[marzo_AFILIACION 2023.xlsx]Hoja4'!$E$41:$E$45</c:f>
              <c:numCache>
                <c:formatCode>General</c:formatCode>
                <c:ptCount val="5"/>
                <c:pt idx="0">
                  <c:v>153</c:v>
                </c:pt>
                <c:pt idx="1">
                  <c:v>1496</c:v>
                </c:pt>
                <c:pt idx="2">
                  <c:v>839</c:v>
                </c:pt>
                <c:pt idx="3">
                  <c:v>107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2F-433B-A11A-5B9D3D9DD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961169919"/>
        <c:axId val="1961179903"/>
      </c:barChart>
      <c:catAx>
        <c:axId val="19611699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1961179903"/>
        <c:crosses val="autoZero"/>
        <c:auto val="1"/>
        <c:lblAlgn val="ctr"/>
        <c:lblOffset val="100"/>
        <c:noMultiLvlLbl val="0"/>
      </c:catAx>
      <c:valAx>
        <c:axId val="19611799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1961169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s-B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1E716-01F2-440E-9EA2-87F2894CB79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1CE5F9-6EF5-4AD4-9578-8ED6256037B7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MX" sz="2000" dirty="0"/>
            <a:t>Gestión Integral de la Calidad </a:t>
          </a:r>
          <a:endParaRPr lang="es-ES" sz="2000" dirty="0"/>
        </a:p>
      </dgm:t>
    </dgm:pt>
    <dgm:pt modelId="{57EF8497-BA07-4F58-8F39-FDA83D1DA940}" type="parTrans" cxnId="{11322052-C33C-498D-BCC5-6D95833CBD21}">
      <dgm:prSet/>
      <dgm:spPr/>
      <dgm:t>
        <a:bodyPr/>
        <a:lstStyle/>
        <a:p>
          <a:endParaRPr lang="es-ES" sz="2000"/>
        </a:p>
      </dgm:t>
    </dgm:pt>
    <dgm:pt modelId="{942D53A7-D435-4B75-83AA-719E648B3DFA}" type="sibTrans" cxnId="{11322052-C33C-498D-BCC5-6D95833CBD21}">
      <dgm:prSet/>
      <dgm:spPr/>
      <dgm:t>
        <a:bodyPr/>
        <a:lstStyle/>
        <a:p>
          <a:endParaRPr lang="es-ES" sz="2000"/>
        </a:p>
      </dgm:t>
    </dgm:pt>
    <dgm:pt modelId="{5D027E2B-28F1-4AAB-852B-AE3DB944ADB3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MX" sz="2000" dirty="0"/>
            <a:t>Gestión de la Información para una Toma de Decisiones Oportuna </a:t>
          </a:r>
          <a:endParaRPr lang="es-ES" sz="2000" dirty="0"/>
        </a:p>
      </dgm:t>
    </dgm:pt>
    <dgm:pt modelId="{12DB581D-58AA-41C9-B1E0-4B37F5EC74E6}" type="parTrans" cxnId="{9A6731E8-300B-4AAD-800B-1ED2E337FB9E}">
      <dgm:prSet/>
      <dgm:spPr/>
      <dgm:t>
        <a:bodyPr/>
        <a:lstStyle/>
        <a:p>
          <a:endParaRPr lang="es-ES" sz="2000"/>
        </a:p>
      </dgm:t>
    </dgm:pt>
    <dgm:pt modelId="{B81BEA7D-AE49-4A1A-980B-9EE2D94DD405}" type="sibTrans" cxnId="{9A6731E8-300B-4AAD-800B-1ED2E337FB9E}">
      <dgm:prSet/>
      <dgm:spPr/>
      <dgm:t>
        <a:bodyPr/>
        <a:lstStyle/>
        <a:p>
          <a:endParaRPr lang="es-ES" sz="2000"/>
        </a:p>
      </dgm:t>
    </dgm:pt>
    <dgm:pt modelId="{836FA169-CAD7-4101-892A-B656E7C8C2DF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2000" dirty="0"/>
            <a:t>Gestión Administrativa y Financiera orientada a la Sostenibilidad</a:t>
          </a:r>
          <a:endParaRPr lang="es-ES" sz="2000" dirty="0"/>
        </a:p>
      </dgm:t>
    </dgm:pt>
    <dgm:pt modelId="{37EA7013-D12B-4498-9D9A-FC48D99893F2}" type="parTrans" cxnId="{A94E24B4-0930-4C6D-AFDC-687DDECE4A7E}">
      <dgm:prSet/>
      <dgm:spPr/>
      <dgm:t>
        <a:bodyPr/>
        <a:lstStyle/>
        <a:p>
          <a:endParaRPr lang="es-ES" sz="2000"/>
        </a:p>
      </dgm:t>
    </dgm:pt>
    <dgm:pt modelId="{CB403CCE-3B3B-44E3-AC2E-5D2D8914AFE4}" type="sibTrans" cxnId="{A94E24B4-0930-4C6D-AFDC-687DDECE4A7E}">
      <dgm:prSet/>
      <dgm:spPr/>
      <dgm:t>
        <a:bodyPr/>
        <a:lstStyle/>
        <a:p>
          <a:endParaRPr lang="es-ES" sz="2000"/>
        </a:p>
      </dgm:t>
    </dgm:pt>
    <dgm:pt modelId="{B3E300F8-86AB-4AC0-A9DA-9EC50CDE7BF6}" type="pres">
      <dgm:prSet presAssocID="{4B21E716-01F2-440E-9EA2-87F2894CB7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B96108F-74B4-4ADB-9DA3-9DDBF20223D3}" type="pres">
      <dgm:prSet presAssocID="{5D1CE5F9-6EF5-4AD4-9578-8ED6256037B7}" presName="parentLin" presStyleCnt="0"/>
      <dgm:spPr/>
    </dgm:pt>
    <dgm:pt modelId="{D0514640-AA9D-4FED-880F-3F21839BF314}" type="pres">
      <dgm:prSet presAssocID="{5D1CE5F9-6EF5-4AD4-9578-8ED6256037B7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42A14744-960B-48CF-8541-767A879FB062}" type="pres">
      <dgm:prSet presAssocID="{5D1CE5F9-6EF5-4AD4-9578-8ED6256037B7}" presName="parentText" presStyleLbl="node1" presStyleIdx="0" presStyleCnt="3" custScaleX="748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82EEF1-39A5-4AA1-AD84-6F078A4F510A}" type="pres">
      <dgm:prSet presAssocID="{5D1CE5F9-6EF5-4AD4-9578-8ED6256037B7}" presName="negativeSpace" presStyleCnt="0"/>
      <dgm:spPr/>
    </dgm:pt>
    <dgm:pt modelId="{60A76AE3-E6AC-4696-9CF7-FA43B9CFC1A4}" type="pres">
      <dgm:prSet presAssocID="{5D1CE5F9-6EF5-4AD4-9578-8ED6256037B7}" presName="childText" presStyleLbl="conFgAcc1" presStyleIdx="0" presStyleCnt="3" custScaleX="72165">
        <dgm:presLayoutVars>
          <dgm:bulletEnabled val="1"/>
        </dgm:presLayoutVars>
      </dgm:prSet>
      <dgm:spPr>
        <a:noFill/>
        <a:ln>
          <a:solidFill>
            <a:srgbClr val="00B0F0"/>
          </a:solidFill>
        </a:ln>
      </dgm:spPr>
    </dgm:pt>
    <dgm:pt modelId="{8F9CAD0E-03F5-40D5-9198-8EEC14C1EDB7}" type="pres">
      <dgm:prSet presAssocID="{942D53A7-D435-4B75-83AA-719E648B3DFA}" presName="spaceBetweenRectangles" presStyleCnt="0"/>
      <dgm:spPr/>
    </dgm:pt>
    <dgm:pt modelId="{A11F280E-AD5B-4AA7-A663-BA8EA90D93FE}" type="pres">
      <dgm:prSet presAssocID="{5D027E2B-28F1-4AAB-852B-AE3DB944ADB3}" presName="parentLin" presStyleCnt="0"/>
      <dgm:spPr/>
    </dgm:pt>
    <dgm:pt modelId="{4FCB8DE0-F396-4411-B066-385C68826ED9}" type="pres">
      <dgm:prSet presAssocID="{5D027E2B-28F1-4AAB-852B-AE3DB944ADB3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258C8761-00B6-42FA-926A-6715A5DA1B32}" type="pres">
      <dgm:prSet presAssocID="{5D027E2B-28F1-4AAB-852B-AE3DB944ADB3}" presName="parentText" presStyleLbl="node1" presStyleIdx="1" presStyleCnt="3" custScaleX="748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C42460-B7FA-489A-9B86-F5F8FB72DAE1}" type="pres">
      <dgm:prSet presAssocID="{5D027E2B-28F1-4AAB-852B-AE3DB944ADB3}" presName="negativeSpace" presStyleCnt="0"/>
      <dgm:spPr/>
    </dgm:pt>
    <dgm:pt modelId="{700DF716-A008-4C01-A378-174055A4AA06}" type="pres">
      <dgm:prSet presAssocID="{5D027E2B-28F1-4AAB-852B-AE3DB944ADB3}" presName="childText" presStyleLbl="conFgAcc1" presStyleIdx="1" presStyleCnt="3" custScaleX="72165">
        <dgm:presLayoutVars>
          <dgm:bulletEnabled val="1"/>
        </dgm:presLayoutVars>
      </dgm:prSet>
      <dgm:spPr>
        <a:ln>
          <a:solidFill>
            <a:srgbClr val="00B0F0"/>
          </a:solidFill>
        </a:ln>
      </dgm:spPr>
    </dgm:pt>
    <dgm:pt modelId="{4BD130A6-0B17-4F3F-B510-7EC5023F6610}" type="pres">
      <dgm:prSet presAssocID="{B81BEA7D-AE49-4A1A-980B-9EE2D94DD405}" presName="spaceBetweenRectangles" presStyleCnt="0"/>
      <dgm:spPr/>
    </dgm:pt>
    <dgm:pt modelId="{3FBFD157-C566-4A3E-942B-CFCB21F1709B}" type="pres">
      <dgm:prSet presAssocID="{836FA169-CAD7-4101-892A-B656E7C8C2DF}" presName="parentLin" presStyleCnt="0"/>
      <dgm:spPr/>
    </dgm:pt>
    <dgm:pt modelId="{5EF69071-D318-45F7-A49D-D3EE76BCCC88}" type="pres">
      <dgm:prSet presAssocID="{836FA169-CAD7-4101-892A-B656E7C8C2DF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3C9A1181-09C7-480E-8651-ED53FCB66586}" type="pres">
      <dgm:prSet presAssocID="{836FA169-CAD7-4101-892A-B656E7C8C2DF}" presName="parentText" presStyleLbl="node1" presStyleIdx="2" presStyleCnt="3" custScaleX="748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396786-244A-4547-85CE-E5F0B64BDF75}" type="pres">
      <dgm:prSet presAssocID="{836FA169-CAD7-4101-892A-B656E7C8C2DF}" presName="negativeSpace" presStyleCnt="0"/>
      <dgm:spPr/>
    </dgm:pt>
    <dgm:pt modelId="{EE9665B9-93AB-4F12-8CDE-A8F45534BE86}" type="pres">
      <dgm:prSet presAssocID="{836FA169-CAD7-4101-892A-B656E7C8C2DF}" presName="childText" presStyleLbl="conFgAcc1" presStyleIdx="2" presStyleCnt="3" custScaleX="72165">
        <dgm:presLayoutVars>
          <dgm:bulletEnabled val="1"/>
        </dgm:presLayoutVars>
      </dgm:prSet>
      <dgm:spPr>
        <a:ln>
          <a:solidFill>
            <a:srgbClr val="00B0F0"/>
          </a:solidFill>
        </a:ln>
      </dgm:spPr>
    </dgm:pt>
  </dgm:ptLst>
  <dgm:cxnLst>
    <dgm:cxn modelId="{9A6731E8-300B-4AAD-800B-1ED2E337FB9E}" srcId="{4B21E716-01F2-440E-9EA2-87F2894CB799}" destId="{5D027E2B-28F1-4AAB-852B-AE3DB944ADB3}" srcOrd="1" destOrd="0" parTransId="{12DB581D-58AA-41C9-B1E0-4B37F5EC74E6}" sibTransId="{B81BEA7D-AE49-4A1A-980B-9EE2D94DD405}"/>
    <dgm:cxn modelId="{FC72B017-98B9-4349-8136-B3B3A1C848D0}" type="presOf" srcId="{5D027E2B-28F1-4AAB-852B-AE3DB944ADB3}" destId="{4FCB8DE0-F396-4411-B066-385C68826ED9}" srcOrd="0" destOrd="0" presId="urn:microsoft.com/office/officeart/2005/8/layout/list1"/>
    <dgm:cxn modelId="{2D4D47C5-FE67-423C-90C5-E6A835A9D4E3}" type="presOf" srcId="{5D1CE5F9-6EF5-4AD4-9578-8ED6256037B7}" destId="{D0514640-AA9D-4FED-880F-3F21839BF314}" srcOrd="0" destOrd="0" presId="urn:microsoft.com/office/officeart/2005/8/layout/list1"/>
    <dgm:cxn modelId="{52A7D902-8E95-4565-A168-1BA5046B506A}" type="presOf" srcId="{5D027E2B-28F1-4AAB-852B-AE3DB944ADB3}" destId="{258C8761-00B6-42FA-926A-6715A5DA1B32}" srcOrd="1" destOrd="0" presId="urn:microsoft.com/office/officeart/2005/8/layout/list1"/>
    <dgm:cxn modelId="{A94E24B4-0930-4C6D-AFDC-687DDECE4A7E}" srcId="{4B21E716-01F2-440E-9EA2-87F2894CB799}" destId="{836FA169-CAD7-4101-892A-B656E7C8C2DF}" srcOrd="2" destOrd="0" parTransId="{37EA7013-D12B-4498-9D9A-FC48D99893F2}" sibTransId="{CB403CCE-3B3B-44E3-AC2E-5D2D8914AFE4}"/>
    <dgm:cxn modelId="{ACE7E81D-3B06-45E6-8BA6-732C62AD9770}" type="presOf" srcId="{836FA169-CAD7-4101-892A-B656E7C8C2DF}" destId="{5EF69071-D318-45F7-A49D-D3EE76BCCC88}" srcOrd="0" destOrd="0" presId="urn:microsoft.com/office/officeart/2005/8/layout/list1"/>
    <dgm:cxn modelId="{2C346BA0-251B-4D84-8491-C7D91B4A4755}" type="presOf" srcId="{5D1CE5F9-6EF5-4AD4-9578-8ED6256037B7}" destId="{42A14744-960B-48CF-8541-767A879FB062}" srcOrd="1" destOrd="0" presId="urn:microsoft.com/office/officeart/2005/8/layout/list1"/>
    <dgm:cxn modelId="{A783FB83-E78F-4C55-AC7F-C51FF7C2F05D}" type="presOf" srcId="{4B21E716-01F2-440E-9EA2-87F2894CB799}" destId="{B3E300F8-86AB-4AC0-A9DA-9EC50CDE7BF6}" srcOrd="0" destOrd="0" presId="urn:microsoft.com/office/officeart/2005/8/layout/list1"/>
    <dgm:cxn modelId="{986B190C-8E7D-4793-BB04-DB40347A261B}" type="presOf" srcId="{836FA169-CAD7-4101-892A-B656E7C8C2DF}" destId="{3C9A1181-09C7-480E-8651-ED53FCB66586}" srcOrd="1" destOrd="0" presId="urn:microsoft.com/office/officeart/2005/8/layout/list1"/>
    <dgm:cxn modelId="{11322052-C33C-498D-BCC5-6D95833CBD21}" srcId="{4B21E716-01F2-440E-9EA2-87F2894CB799}" destId="{5D1CE5F9-6EF5-4AD4-9578-8ED6256037B7}" srcOrd="0" destOrd="0" parTransId="{57EF8497-BA07-4F58-8F39-FDA83D1DA940}" sibTransId="{942D53A7-D435-4B75-83AA-719E648B3DFA}"/>
    <dgm:cxn modelId="{05741162-AF60-4E58-B0E6-7A630C5D3DC4}" type="presParOf" srcId="{B3E300F8-86AB-4AC0-A9DA-9EC50CDE7BF6}" destId="{7B96108F-74B4-4ADB-9DA3-9DDBF20223D3}" srcOrd="0" destOrd="0" presId="urn:microsoft.com/office/officeart/2005/8/layout/list1"/>
    <dgm:cxn modelId="{B0360131-7BB4-41F7-B5C1-661DE802A953}" type="presParOf" srcId="{7B96108F-74B4-4ADB-9DA3-9DDBF20223D3}" destId="{D0514640-AA9D-4FED-880F-3F21839BF314}" srcOrd="0" destOrd="0" presId="urn:microsoft.com/office/officeart/2005/8/layout/list1"/>
    <dgm:cxn modelId="{F8E561C1-E70E-445A-8598-3FB3210F0209}" type="presParOf" srcId="{7B96108F-74B4-4ADB-9DA3-9DDBF20223D3}" destId="{42A14744-960B-48CF-8541-767A879FB062}" srcOrd="1" destOrd="0" presId="urn:microsoft.com/office/officeart/2005/8/layout/list1"/>
    <dgm:cxn modelId="{EAD986BF-6D59-4ADD-8D86-06CE04468139}" type="presParOf" srcId="{B3E300F8-86AB-4AC0-A9DA-9EC50CDE7BF6}" destId="{FB82EEF1-39A5-4AA1-AD84-6F078A4F510A}" srcOrd="1" destOrd="0" presId="urn:microsoft.com/office/officeart/2005/8/layout/list1"/>
    <dgm:cxn modelId="{211EF202-6CE1-442E-A108-9E41B321C5FF}" type="presParOf" srcId="{B3E300F8-86AB-4AC0-A9DA-9EC50CDE7BF6}" destId="{60A76AE3-E6AC-4696-9CF7-FA43B9CFC1A4}" srcOrd="2" destOrd="0" presId="urn:microsoft.com/office/officeart/2005/8/layout/list1"/>
    <dgm:cxn modelId="{1B25632E-241B-4B05-B4DD-89F87E818389}" type="presParOf" srcId="{B3E300F8-86AB-4AC0-A9DA-9EC50CDE7BF6}" destId="{8F9CAD0E-03F5-40D5-9198-8EEC14C1EDB7}" srcOrd="3" destOrd="0" presId="urn:microsoft.com/office/officeart/2005/8/layout/list1"/>
    <dgm:cxn modelId="{9F0D62EE-CE85-4360-AF1F-C1D558069906}" type="presParOf" srcId="{B3E300F8-86AB-4AC0-A9DA-9EC50CDE7BF6}" destId="{A11F280E-AD5B-4AA7-A663-BA8EA90D93FE}" srcOrd="4" destOrd="0" presId="urn:microsoft.com/office/officeart/2005/8/layout/list1"/>
    <dgm:cxn modelId="{3FDE66C2-AC46-4FF0-A6A0-D9E8087DF7E2}" type="presParOf" srcId="{A11F280E-AD5B-4AA7-A663-BA8EA90D93FE}" destId="{4FCB8DE0-F396-4411-B066-385C68826ED9}" srcOrd="0" destOrd="0" presId="urn:microsoft.com/office/officeart/2005/8/layout/list1"/>
    <dgm:cxn modelId="{87196AC8-744B-4A39-917F-E692B35B4B5D}" type="presParOf" srcId="{A11F280E-AD5B-4AA7-A663-BA8EA90D93FE}" destId="{258C8761-00B6-42FA-926A-6715A5DA1B32}" srcOrd="1" destOrd="0" presId="urn:microsoft.com/office/officeart/2005/8/layout/list1"/>
    <dgm:cxn modelId="{20984171-02FF-4BA4-A6EE-6112176C36DC}" type="presParOf" srcId="{B3E300F8-86AB-4AC0-A9DA-9EC50CDE7BF6}" destId="{B2C42460-B7FA-489A-9B86-F5F8FB72DAE1}" srcOrd="5" destOrd="0" presId="urn:microsoft.com/office/officeart/2005/8/layout/list1"/>
    <dgm:cxn modelId="{A4E7347F-8D45-43C5-B1AC-D5F09C5F323D}" type="presParOf" srcId="{B3E300F8-86AB-4AC0-A9DA-9EC50CDE7BF6}" destId="{700DF716-A008-4C01-A378-174055A4AA06}" srcOrd="6" destOrd="0" presId="urn:microsoft.com/office/officeart/2005/8/layout/list1"/>
    <dgm:cxn modelId="{DA5E8CC2-AD0D-4788-A71B-53D1DEB64FAB}" type="presParOf" srcId="{B3E300F8-86AB-4AC0-A9DA-9EC50CDE7BF6}" destId="{4BD130A6-0B17-4F3F-B510-7EC5023F6610}" srcOrd="7" destOrd="0" presId="urn:microsoft.com/office/officeart/2005/8/layout/list1"/>
    <dgm:cxn modelId="{96B25012-AC8E-46E6-9F29-F60A4BC20AE8}" type="presParOf" srcId="{B3E300F8-86AB-4AC0-A9DA-9EC50CDE7BF6}" destId="{3FBFD157-C566-4A3E-942B-CFCB21F1709B}" srcOrd="8" destOrd="0" presId="urn:microsoft.com/office/officeart/2005/8/layout/list1"/>
    <dgm:cxn modelId="{49CC4E0A-600F-446B-9F58-43CE4760A070}" type="presParOf" srcId="{3FBFD157-C566-4A3E-942B-CFCB21F1709B}" destId="{5EF69071-D318-45F7-A49D-D3EE76BCCC88}" srcOrd="0" destOrd="0" presId="urn:microsoft.com/office/officeart/2005/8/layout/list1"/>
    <dgm:cxn modelId="{29E17CFC-1E21-423E-A6EE-3888F842FC97}" type="presParOf" srcId="{3FBFD157-C566-4A3E-942B-CFCB21F1709B}" destId="{3C9A1181-09C7-480E-8651-ED53FCB66586}" srcOrd="1" destOrd="0" presId="urn:microsoft.com/office/officeart/2005/8/layout/list1"/>
    <dgm:cxn modelId="{FB114D7B-737F-4CB8-8E84-41DC0016F48C}" type="presParOf" srcId="{B3E300F8-86AB-4AC0-A9DA-9EC50CDE7BF6}" destId="{35396786-244A-4547-85CE-E5F0B64BDF75}" srcOrd="9" destOrd="0" presId="urn:microsoft.com/office/officeart/2005/8/layout/list1"/>
    <dgm:cxn modelId="{8737254A-B328-4738-BEEA-BB48DF498D21}" type="presParOf" srcId="{B3E300F8-86AB-4AC0-A9DA-9EC50CDE7BF6}" destId="{EE9665B9-93AB-4F12-8CDE-A8F45534BE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76AE3-E6AC-4696-9CF7-FA43B9CFC1A4}">
      <dsp:nvSpPr>
        <dsp:cNvPr id="0" name=""/>
        <dsp:cNvSpPr/>
      </dsp:nvSpPr>
      <dsp:spPr>
        <a:xfrm>
          <a:off x="0" y="488044"/>
          <a:ext cx="5283203" cy="756000"/>
        </a:xfrm>
        <a:prstGeom prst="rect">
          <a:avLst/>
        </a:prstGeom>
        <a:noFill/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14744-960B-48CF-8541-767A879FB062}">
      <dsp:nvSpPr>
        <dsp:cNvPr id="0" name=""/>
        <dsp:cNvSpPr/>
      </dsp:nvSpPr>
      <dsp:spPr>
        <a:xfrm>
          <a:off x="366050" y="45244"/>
          <a:ext cx="3835841" cy="88560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02" tIns="0" rIns="19370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Gestión Integral de la Calidad </a:t>
          </a:r>
          <a:endParaRPr lang="es-ES" sz="2000" kern="1200" dirty="0"/>
        </a:p>
      </dsp:txBody>
      <dsp:txXfrm>
        <a:off x="409281" y="88475"/>
        <a:ext cx="3749379" cy="799138"/>
      </dsp:txXfrm>
    </dsp:sp>
    <dsp:sp modelId="{700DF716-A008-4C01-A378-174055A4AA06}">
      <dsp:nvSpPr>
        <dsp:cNvPr id="0" name=""/>
        <dsp:cNvSpPr/>
      </dsp:nvSpPr>
      <dsp:spPr>
        <a:xfrm>
          <a:off x="0" y="1848845"/>
          <a:ext cx="528320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C8761-00B6-42FA-926A-6715A5DA1B32}">
      <dsp:nvSpPr>
        <dsp:cNvPr id="0" name=""/>
        <dsp:cNvSpPr/>
      </dsp:nvSpPr>
      <dsp:spPr>
        <a:xfrm>
          <a:off x="366050" y="1406044"/>
          <a:ext cx="3835841" cy="88560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02" tIns="0" rIns="19370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Gestión de la Información para una Toma de Decisiones Oportuna </a:t>
          </a:r>
          <a:endParaRPr lang="es-ES" sz="2000" kern="1200" dirty="0"/>
        </a:p>
      </dsp:txBody>
      <dsp:txXfrm>
        <a:off x="409281" y="1449275"/>
        <a:ext cx="3749379" cy="799138"/>
      </dsp:txXfrm>
    </dsp:sp>
    <dsp:sp modelId="{EE9665B9-93AB-4F12-8CDE-A8F45534BE86}">
      <dsp:nvSpPr>
        <dsp:cNvPr id="0" name=""/>
        <dsp:cNvSpPr/>
      </dsp:nvSpPr>
      <dsp:spPr>
        <a:xfrm>
          <a:off x="0" y="3209645"/>
          <a:ext cx="528320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A1181-09C7-480E-8651-ED53FCB66586}">
      <dsp:nvSpPr>
        <dsp:cNvPr id="0" name=""/>
        <dsp:cNvSpPr/>
      </dsp:nvSpPr>
      <dsp:spPr>
        <a:xfrm>
          <a:off x="366050" y="2766845"/>
          <a:ext cx="3835841" cy="8856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02" tIns="0" rIns="19370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Gestión Administrativa y Financiera orientada a la Sostenibilidad</a:t>
          </a:r>
          <a:endParaRPr lang="es-ES" sz="2000" kern="1200" dirty="0"/>
        </a:p>
      </dsp:txBody>
      <dsp:txXfrm>
        <a:off x="409281" y="2810076"/>
        <a:ext cx="3749379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27A46-5D81-4EF7-934D-D507135E81BF}" type="datetimeFigureOut">
              <a:rPr lang="es-BO" smtClean="0"/>
              <a:t>11/04/2023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15E77-734C-4CB3-9EB8-B6259F1806C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37700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A6E7E-A54A-4329-9DEE-2FE0B8548C0E}" type="datetimeFigureOut">
              <a:rPr lang="es-BO" smtClean="0"/>
              <a:t>11/04/2023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D81BD-C46F-4AA9-9618-19447AC2285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0633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1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151797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10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995871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11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413753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12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629534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13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946884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14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692510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15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472885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16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751738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17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244348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18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717740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19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42881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2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317244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20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03277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21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43567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22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542614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23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18379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24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484494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25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782925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26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37495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27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117155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28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583066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29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74278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3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2416772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30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5134400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31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93385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32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583491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33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898597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34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8175732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35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365230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36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70465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37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6712456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38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948167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39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57333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4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4204488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40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1428764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41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19019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42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8846257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43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3335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5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088610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6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451888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7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641000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8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93718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81BD-C46F-4AA9-9618-19447AC22858}" type="slidenum">
              <a:rPr lang="es-BO" smtClean="0"/>
              <a:t>9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86139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8733-4180-4F25-91DB-370D8751C167}" type="datetimeFigureOut">
              <a:rPr lang="es-BO" smtClean="0"/>
              <a:t>11/04/2023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78AF-3ECE-480D-9647-C53001889E8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1069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8733-4180-4F25-91DB-370D8751C167}" type="datetimeFigureOut">
              <a:rPr lang="es-BO" smtClean="0"/>
              <a:t>11/04/2023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78AF-3ECE-480D-9647-C53001889E8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40078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8733-4180-4F25-91DB-370D8751C167}" type="datetimeFigureOut">
              <a:rPr lang="es-BO" smtClean="0"/>
              <a:t>11/04/2023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78AF-3ECE-480D-9647-C53001889E8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3452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8733-4180-4F25-91DB-370D8751C167}" type="datetimeFigureOut">
              <a:rPr lang="es-BO" smtClean="0"/>
              <a:t>11/04/2023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78AF-3ECE-480D-9647-C53001889E8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0558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8733-4180-4F25-91DB-370D8751C167}" type="datetimeFigureOut">
              <a:rPr lang="es-BO" smtClean="0"/>
              <a:t>11/04/2023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78AF-3ECE-480D-9647-C53001889E8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2645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8733-4180-4F25-91DB-370D8751C167}" type="datetimeFigureOut">
              <a:rPr lang="es-BO" smtClean="0"/>
              <a:t>11/04/2023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78AF-3ECE-480D-9647-C53001889E8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6808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8733-4180-4F25-91DB-370D8751C167}" type="datetimeFigureOut">
              <a:rPr lang="es-BO" smtClean="0"/>
              <a:t>11/04/2023</a:t>
            </a:fld>
            <a:endParaRPr lang="es-B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78AF-3ECE-480D-9647-C53001889E8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6947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8733-4180-4F25-91DB-370D8751C167}" type="datetimeFigureOut">
              <a:rPr lang="es-BO" smtClean="0"/>
              <a:t>11/04/2023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78AF-3ECE-480D-9647-C53001889E8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83300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8733-4180-4F25-91DB-370D8751C167}" type="datetimeFigureOut">
              <a:rPr lang="es-BO" smtClean="0"/>
              <a:t>11/04/2023</a:t>
            </a:fld>
            <a:endParaRPr lang="es-B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78AF-3ECE-480D-9647-C53001889E8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2705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8733-4180-4F25-91DB-370D8751C167}" type="datetimeFigureOut">
              <a:rPr lang="es-BO" smtClean="0"/>
              <a:t>11/04/2023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78AF-3ECE-480D-9647-C53001889E8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48032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8733-4180-4F25-91DB-370D8751C167}" type="datetimeFigureOut">
              <a:rPr lang="es-BO" smtClean="0"/>
              <a:t>11/04/2023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78AF-3ECE-480D-9647-C53001889E8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0790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88733-4180-4F25-91DB-370D8751C167}" type="datetimeFigureOut">
              <a:rPr lang="es-BO" smtClean="0"/>
              <a:t>11/04/2023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78AF-3ECE-480D-9647-C53001889E8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0924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82881" y="0"/>
            <a:ext cx="10311618" cy="6858000"/>
            <a:chOff x="182881" y="0"/>
            <a:chExt cx="10311618" cy="6858000"/>
          </a:xfrm>
        </p:grpSpPr>
        <p:grpSp>
          <p:nvGrpSpPr>
            <p:cNvPr id="2" name="Grupo 1"/>
            <p:cNvGrpSpPr/>
            <p:nvPr/>
          </p:nvGrpSpPr>
          <p:grpSpPr>
            <a:xfrm>
              <a:off x="2811731" y="3406703"/>
              <a:ext cx="7682768" cy="2694046"/>
              <a:chOff x="3052688" y="3123027"/>
              <a:chExt cx="7682768" cy="2694046"/>
            </a:xfrm>
          </p:grpSpPr>
          <p:sp>
            <p:nvSpPr>
              <p:cNvPr id="4" name="CuadroTexto 3"/>
              <p:cNvSpPr txBox="1"/>
              <p:nvPr/>
            </p:nvSpPr>
            <p:spPr>
              <a:xfrm>
                <a:off x="3052688" y="3123027"/>
                <a:ext cx="6332269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BO" sz="2400" dirty="0">
                    <a:solidFill>
                      <a:schemeClr val="accent1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Audiencia Pública de </a:t>
                </a:r>
              </a:p>
              <a:p>
                <a:r>
                  <a:rPr lang="es-BO" sz="3600" dirty="0">
                    <a:solidFill>
                      <a:schemeClr val="accent1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Rendición de Cuentas</a:t>
                </a:r>
              </a:p>
              <a:p>
                <a:r>
                  <a:rPr lang="es-BO" sz="9600" dirty="0" smtClean="0">
                    <a:solidFill>
                      <a:schemeClr val="accent1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INICIAL</a:t>
                </a:r>
                <a:endParaRPr lang="es-BO" sz="96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6" name="Conector recto 5"/>
              <p:cNvCxnSpPr/>
              <p:nvPr/>
            </p:nvCxnSpPr>
            <p:spPr>
              <a:xfrm flipV="1">
                <a:off x="3207261" y="5541052"/>
                <a:ext cx="5108552" cy="40202"/>
              </a:xfrm>
              <a:prstGeom prst="line">
                <a:avLst/>
              </a:prstGeom>
              <a:ln w="10160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CuadroTexto 6"/>
              <p:cNvSpPr txBox="1"/>
              <p:nvPr/>
            </p:nvSpPr>
            <p:spPr>
              <a:xfrm>
                <a:off x="8315813" y="4801410"/>
                <a:ext cx="24196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BO" sz="6000" dirty="0" smtClean="0">
                    <a:solidFill>
                      <a:schemeClr val="accent1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2023</a:t>
                </a:r>
                <a:endParaRPr lang="es-BO" sz="6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</p:grpSp>
        <p:cxnSp>
          <p:nvCxnSpPr>
            <p:cNvPr id="9" name="Conector recto 8"/>
            <p:cNvCxnSpPr/>
            <p:nvPr/>
          </p:nvCxnSpPr>
          <p:spPr>
            <a:xfrm flipH="1">
              <a:off x="182881" y="0"/>
              <a:ext cx="1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uadroTexto 4"/>
            <p:cNvSpPr txBox="1"/>
            <p:nvPr/>
          </p:nvSpPr>
          <p:spPr>
            <a:xfrm>
              <a:off x="2820546" y="2249419"/>
              <a:ext cx="748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8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974564" y="962219"/>
            <a:ext cx="2004793" cy="1206947"/>
            <a:chOff x="8559274" y="690401"/>
            <a:chExt cx="2004793" cy="1206947"/>
          </a:xfrm>
        </p:grpSpPr>
        <p:sp>
          <p:nvSpPr>
            <p:cNvPr id="18" name="CuadroTexto 17"/>
            <p:cNvSpPr txBox="1"/>
            <p:nvPr/>
          </p:nvSpPr>
          <p:spPr>
            <a:xfrm>
              <a:off x="8903741" y="690401"/>
              <a:ext cx="344467" cy="1015663"/>
            </a:xfrm>
            <a:prstGeom prst="rect">
              <a:avLst/>
            </a:prstGeom>
            <a:noFill/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s-BO" sz="600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Bookman Old Style" panose="02050604050505020204" pitchFamily="18" charset="0"/>
                </a:rPr>
                <a:t>S</a:t>
              </a: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8559274" y="878128"/>
              <a:ext cx="3444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600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Bookman Old Style" panose="02050604050505020204" pitchFamily="18" charset="0"/>
                </a:rPr>
                <a:t>S</a:t>
              </a:r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806192">
              <a:off x="9848822" y="696777"/>
              <a:ext cx="483911" cy="845387"/>
            </a:xfrm>
            <a:prstGeom prst="rect">
              <a:avLst/>
            </a:prstGeom>
          </p:spPr>
        </p:pic>
        <p:sp>
          <p:nvSpPr>
            <p:cNvPr id="29" name="CuadroTexto 28"/>
            <p:cNvSpPr txBox="1"/>
            <p:nvPr/>
          </p:nvSpPr>
          <p:spPr>
            <a:xfrm>
              <a:off x="9248207" y="878128"/>
              <a:ext cx="3444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600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Bookman Old Style" panose="02050604050505020204" pitchFamily="18" charset="0"/>
                </a:rPr>
                <a:t>U</a:t>
              </a: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9730459" y="1371690"/>
              <a:ext cx="833608" cy="429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400" spc="-100" dirty="0">
                  <a:solidFill>
                    <a:schemeClr val="accent1">
                      <a:lumMod val="50000"/>
                    </a:schemeClr>
                  </a:solidFill>
                  <a:latin typeface="Franklin Gothic Medium Cond" panose="020B0606030402020204" pitchFamily="34" charset="0"/>
                </a:rPr>
                <a:t>La Paz</a:t>
              </a: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8690171" y="1635738"/>
              <a:ext cx="173611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BO" sz="1100" dirty="0">
                  <a:solidFill>
                    <a:schemeClr val="accent1">
                      <a:lumMod val="50000"/>
                    </a:schemeClr>
                  </a:solidFill>
                </a:rPr>
                <a:t>www.ssulapaz.org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95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98155" y="918235"/>
            <a:ext cx="7484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PLAN ESTRAT</a:t>
            </a:r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É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GICO INSTITUCIONAL</a:t>
            </a:r>
          </a:p>
          <a:p>
            <a:pPr algn="r"/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(PEI 2021-2025)</a:t>
            </a:r>
            <a:endParaRPr lang="es-BO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68812" y="0"/>
            <a:ext cx="5458265" cy="6858000"/>
            <a:chOff x="168812" y="0"/>
            <a:chExt cx="5458265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81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457721" y="2073478"/>
            <a:ext cx="707816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solidFill>
                  <a:srgbClr val="4454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Políticas, Objetivos, estrategias  y acciones institucionales</a:t>
            </a:r>
            <a:endParaRPr lang="es-ES" sz="3200" b="1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47" y="2685496"/>
            <a:ext cx="10419722" cy="324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65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/>
          <p:cNvSpPr txBox="1"/>
          <p:nvPr/>
        </p:nvSpPr>
        <p:spPr>
          <a:xfrm>
            <a:off x="4078224" y="1100163"/>
            <a:ext cx="718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ARTICULACIÓN PEI – POA 2023 </a:t>
            </a:r>
            <a:endParaRPr lang="es-BO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68812" y="0"/>
            <a:ext cx="5444197" cy="6858000"/>
            <a:chOff x="168812" y="0"/>
            <a:chExt cx="5444197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67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928296"/>
              </p:ext>
            </p:extLst>
          </p:nvPr>
        </p:nvGraphicFramePr>
        <p:xfrm>
          <a:off x="832102" y="1653866"/>
          <a:ext cx="10098303" cy="4783958"/>
        </p:xfrm>
        <a:graphic>
          <a:graphicData uri="http://schemas.openxmlformats.org/drawingml/2006/table">
            <a:tbl>
              <a:tblPr firstRow="1" firstCol="1" bandRow="1"/>
              <a:tblGrid>
                <a:gridCol w="667514">
                  <a:extLst>
                    <a:ext uri="{9D8B030D-6E8A-4147-A177-3AD203B41FA5}">
                      <a16:colId xmlns:a16="http://schemas.microsoft.com/office/drawing/2014/main" val="3712080612"/>
                    </a:ext>
                  </a:extLst>
                </a:gridCol>
                <a:gridCol w="2567170">
                  <a:extLst>
                    <a:ext uri="{9D8B030D-6E8A-4147-A177-3AD203B41FA5}">
                      <a16:colId xmlns:a16="http://schemas.microsoft.com/office/drawing/2014/main" val="1739962311"/>
                    </a:ext>
                  </a:extLst>
                </a:gridCol>
                <a:gridCol w="474898">
                  <a:extLst>
                    <a:ext uri="{9D8B030D-6E8A-4147-A177-3AD203B41FA5}">
                      <a16:colId xmlns:a16="http://schemas.microsoft.com/office/drawing/2014/main" val="3394332333"/>
                    </a:ext>
                  </a:extLst>
                </a:gridCol>
                <a:gridCol w="1048360">
                  <a:extLst>
                    <a:ext uri="{9D8B030D-6E8A-4147-A177-3AD203B41FA5}">
                      <a16:colId xmlns:a16="http://schemas.microsoft.com/office/drawing/2014/main" val="954121676"/>
                    </a:ext>
                  </a:extLst>
                </a:gridCol>
                <a:gridCol w="1048360">
                  <a:extLst>
                    <a:ext uri="{9D8B030D-6E8A-4147-A177-3AD203B41FA5}">
                      <a16:colId xmlns:a16="http://schemas.microsoft.com/office/drawing/2014/main" val="248498907"/>
                    </a:ext>
                  </a:extLst>
                </a:gridCol>
                <a:gridCol w="698906">
                  <a:extLst>
                    <a:ext uri="{9D8B030D-6E8A-4147-A177-3AD203B41FA5}">
                      <a16:colId xmlns:a16="http://schemas.microsoft.com/office/drawing/2014/main" val="4003630580"/>
                    </a:ext>
                  </a:extLst>
                </a:gridCol>
                <a:gridCol w="1684544">
                  <a:extLst>
                    <a:ext uri="{9D8B030D-6E8A-4147-A177-3AD203B41FA5}">
                      <a16:colId xmlns:a16="http://schemas.microsoft.com/office/drawing/2014/main" val="2251974241"/>
                    </a:ext>
                  </a:extLst>
                </a:gridCol>
                <a:gridCol w="967716">
                  <a:extLst>
                    <a:ext uri="{9D8B030D-6E8A-4147-A177-3AD203B41FA5}">
                      <a16:colId xmlns:a16="http://schemas.microsoft.com/office/drawing/2014/main" val="2248264765"/>
                    </a:ext>
                  </a:extLst>
                </a:gridCol>
                <a:gridCol w="464405">
                  <a:extLst>
                    <a:ext uri="{9D8B030D-6E8A-4147-A177-3AD203B41FA5}">
                      <a16:colId xmlns:a16="http://schemas.microsoft.com/office/drawing/2014/main" val="2338444818"/>
                    </a:ext>
                  </a:extLst>
                </a:gridCol>
                <a:gridCol w="476430">
                  <a:extLst>
                    <a:ext uri="{9D8B030D-6E8A-4147-A177-3AD203B41FA5}">
                      <a16:colId xmlns:a16="http://schemas.microsoft.com/office/drawing/2014/main" val="784761880"/>
                    </a:ext>
                  </a:extLst>
                </a:gridCol>
              </a:tblGrid>
              <a:tr h="584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Código PEI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3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Acción Estratégica Institucional</a:t>
                      </a:r>
                      <a:b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AEI </a:t>
                      </a:r>
                      <a:endParaRPr lang="es-ES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3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Pond. </a:t>
                      </a:r>
                      <a:b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3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 Organizacional Responsable</a:t>
                      </a:r>
                      <a:endParaRPr lang="es-ES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3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Producto Final Gestión 2023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3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Código POA 2023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3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Acciones de Corto Plazo ACP </a:t>
                      </a:r>
                      <a:b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2023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3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3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Línea Base 2021</a:t>
                      </a:r>
                      <a:endParaRPr lang="es-ES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3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 2023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3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640362"/>
                  </a:ext>
                </a:extLst>
              </a:tr>
              <a:tr h="218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6.2.5.2a.1</a:t>
                      </a:r>
                      <a:endParaRPr lang="es-ES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Otorgar prestaciones integrales en salud en especie y en dinero, en los regímenes de Enfermedad, Maternidad y Riesgos Profesionales a</a:t>
                      </a:r>
                      <a:br>
                        <a:rPr lang="es-ES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corto plazo, en favor de la población asegurada del SSULP en un marco de gestión con calidad.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Área de Salud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Prestación de Servicios de Salud a la Población asegurada del Seguro Social Universitario La Paz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ACP 1</a:t>
                      </a:r>
                      <a:endParaRPr lang="es-ES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Otorgar a la Población</a:t>
                      </a:r>
                      <a:br>
                        <a:rPr lang="es-ES" sz="12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2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Asegurada del Seguro Social Universitario La Paz, el 100% de las prestaciones de</a:t>
                      </a:r>
                      <a:br>
                        <a:rPr lang="es-ES" sz="12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2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salud integral de corto plazo con calidad en el Marco de la Política SAFCI, en la Gestión 2023</a:t>
                      </a:r>
                      <a:endParaRPr lang="es-ES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Razón de Consultas Nuevas por la Población Afiliada (RCNPA)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es-ES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a 3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37849"/>
                  </a:ext>
                </a:extLst>
              </a:tr>
              <a:tr h="1967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7.1.7.1.2</a:t>
                      </a:r>
                      <a:endParaRPr lang="es-ES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Establecer una  Gestión Administrativa Financiera y de Recursos Humanos para el SSULP sostenible con un Sistema de Información consolidado.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Área Administrativa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ACP 2</a:t>
                      </a:r>
                      <a:endParaRPr lang="es-ES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Contribuir al fortalecimiento y sostenibilidad institucional mediante la reducción del 1% del Gasto Corriente del Seguro Social Universitario La Paz, para la Gestión 2023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de Reducción de Gasto Corriente  (PRGC)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s-ES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95" marR="3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77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30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68812" y="0"/>
            <a:ext cx="5444197" cy="6858000"/>
            <a:chOff x="168812" y="0"/>
            <a:chExt cx="5444197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67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2468881" y="889331"/>
            <a:ext cx="8816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OBJETIVOS DE GESTIÓN </a:t>
            </a:r>
            <a:r>
              <a:rPr lang="es-BO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POA Y PRESUPUESTO 2023</a:t>
            </a:r>
            <a:endParaRPr lang="es-BO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685612"/>
              </p:ext>
            </p:extLst>
          </p:nvPr>
        </p:nvGraphicFramePr>
        <p:xfrm>
          <a:off x="649224" y="1890080"/>
          <a:ext cx="10427486" cy="4370531"/>
        </p:xfrm>
        <a:graphic>
          <a:graphicData uri="http://schemas.openxmlformats.org/drawingml/2006/table">
            <a:tbl>
              <a:tblPr firstRow="1" firstCol="1" bandRow="1"/>
              <a:tblGrid>
                <a:gridCol w="639914">
                  <a:extLst>
                    <a:ext uri="{9D8B030D-6E8A-4147-A177-3AD203B41FA5}">
                      <a16:colId xmlns:a16="http://schemas.microsoft.com/office/drawing/2014/main" val="3768984647"/>
                    </a:ext>
                  </a:extLst>
                </a:gridCol>
                <a:gridCol w="2272160">
                  <a:extLst>
                    <a:ext uri="{9D8B030D-6E8A-4147-A177-3AD203B41FA5}">
                      <a16:colId xmlns:a16="http://schemas.microsoft.com/office/drawing/2014/main" val="1860669914"/>
                    </a:ext>
                  </a:extLst>
                </a:gridCol>
                <a:gridCol w="918138">
                  <a:extLst>
                    <a:ext uri="{9D8B030D-6E8A-4147-A177-3AD203B41FA5}">
                      <a16:colId xmlns:a16="http://schemas.microsoft.com/office/drawing/2014/main" val="4036821139"/>
                    </a:ext>
                  </a:extLst>
                </a:gridCol>
                <a:gridCol w="1075798">
                  <a:extLst>
                    <a:ext uri="{9D8B030D-6E8A-4147-A177-3AD203B41FA5}">
                      <a16:colId xmlns:a16="http://schemas.microsoft.com/office/drawing/2014/main" val="3398973990"/>
                    </a:ext>
                  </a:extLst>
                </a:gridCol>
                <a:gridCol w="602818">
                  <a:extLst>
                    <a:ext uri="{9D8B030D-6E8A-4147-A177-3AD203B41FA5}">
                      <a16:colId xmlns:a16="http://schemas.microsoft.com/office/drawing/2014/main" val="2500118276"/>
                    </a:ext>
                  </a:extLst>
                </a:gridCol>
                <a:gridCol w="584270">
                  <a:extLst>
                    <a:ext uri="{9D8B030D-6E8A-4147-A177-3AD203B41FA5}">
                      <a16:colId xmlns:a16="http://schemas.microsoft.com/office/drawing/2014/main" val="2521537047"/>
                    </a:ext>
                  </a:extLst>
                </a:gridCol>
                <a:gridCol w="593544">
                  <a:extLst>
                    <a:ext uri="{9D8B030D-6E8A-4147-A177-3AD203B41FA5}">
                      <a16:colId xmlns:a16="http://schemas.microsoft.com/office/drawing/2014/main" val="2403629636"/>
                    </a:ext>
                  </a:extLst>
                </a:gridCol>
                <a:gridCol w="519351">
                  <a:extLst>
                    <a:ext uri="{9D8B030D-6E8A-4147-A177-3AD203B41FA5}">
                      <a16:colId xmlns:a16="http://schemas.microsoft.com/office/drawing/2014/main" val="2483940639"/>
                    </a:ext>
                  </a:extLst>
                </a:gridCol>
                <a:gridCol w="936686">
                  <a:extLst>
                    <a:ext uri="{9D8B030D-6E8A-4147-A177-3AD203B41FA5}">
                      <a16:colId xmlns:a16="http://schemas.microsoft.com/office/drawing/2014/main" val="3688197408"/>
                    </a:ext>
                  </a:extLst>
                </a:gridCol>
                <a:gridCol w="432459">
                  <a:extLst>
                    <a:ext uri="{9D8B030D-6E8A-4147-A177-3AD203B41FA5}">
                      <a16:colId xmlns:a16="http://schemas.microsoft.com/office/drawing/2014/main" val="3907009949"/>
                    </a:ext>
                  </a:extLst>
                </a:gridCol>
                <a:gridCol w="952910">
                  <a:extLst>
                    <a:ext uri="{9D8B030D-6E8A-4147-A177-3AD203B41FA5}">
                      <a16:colId xmlns:a16="http://schemas.microsoft.com/office/drawing/2014/main" val="537640254"/>
                    </a:ext>
                  </a:extLst>
                </a:gridCol>
                <a:gridCol w="899438">
                  <a:extLst>
                    <a:ext uri="{9D8B030D-6E8A-4147-A177-3AD203B41FA5}">
                      <a16:colId xmlns:a16="http://schemas.microsoft.com/office/drawing/2014/main" val="34561292"/>
                    </a:ext>
                  </a:extLst>
                </a:gridCol>
              </a:tblGrid>
              <a:tr h="2728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Código POA 2023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Acciones de Corto Plazo ACP </a:t>
                      </a:r>
                      <a:br>
                        <a:rPr lang="es-BO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BO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2023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Fórmula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Línea Base 2021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 2023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Pond </a:t>
                      </a:r>
                      <a:br>
                        <a:rPr lang="es-BO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BO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Estructura Programática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301871"/>
                  </a:ext>
                </a:extLst>
              </a:tr>
              <a:tr h="3392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Cód. Prog.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Denominación del Programa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Cód. Act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Ppto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718430"/>
                  </a:ext>
                </a:extLst>
              </a:tr>
              <a:tr h="67854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ACP 1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Otorgar a la Población</a:t>
                      </a:r>
                      <a:b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Asegurada del Seguro Social Universitario La Paz, el 100% de las prestaciones de</a:t>
                      </a:r>
                      <a:b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salud integral de corto plazo con calidad en el Marco de la Política SAFCI, en la Gestión 2023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Razón de Consultas Nuevas por la Población Afiliada (RCNPA)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RCNPA= Nro. de Consultas Nuevas/Población Total Afiliada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es-ES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a 3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SALUD Y DEPORTE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Salud: Promoción, Prevención, Curación, Rehabilitación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85.992.249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772329"/>
                  </a:ext>
                </a:extLst>
              </a:tr>
              <a:tr h="2550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73(3)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SSUE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600.000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668800"/>
                  </a:ext>
                </a:extLst>
              </a:tr>
              <a:tr h="2944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93(4)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Personas con discapacidad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1.388.485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827612"/>
                  </a:ext>
                </a:extLst>
              </a:tr>
              <a:tr h="2884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Covid-19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1.812.400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534435"/>
                  </a:ext>
                </a:extLst>
              </a:tr>
              <a:tr h="1389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ACP 2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Contribuir al fortalecimiento y sostenibilidad institucional mediante la reducción del 1% del Gasto Corriente del Seguro Social Universitario La Paz, para la Gestión 2023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de Reducción de Gasto Corriente  (PRGC)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PRGC= (Gasto Corriente/Ingreso Corriente-1)*100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ADMINISTRACIÓN CENTRAL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Administración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5.745.761</a:t>
                      </a:r>
                      <a:endParaRPr lang="es-ES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070049"/>
                  </a:ext>
                </a:extLst>
              </a:tr>
              <a:tr h="271419">
                <a:tc gridSpan="1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PRESUPUESTO EN BS.</a:t>
                      </a:r>
                      <a:endParaRPr lang="es-ES" sz="14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33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95.538.895</a:t>
                      </a:r>
                      <a:endParaRPr lang="es-ES" sz="14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66" marR="41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3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37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34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385228" y="1842232"/>
            <a:ext cx="9233173" cy="4425767"/>
            <a:chOff x="810463" y="1746438"/>
            <a:chExt cx="9233173" cy="4425767"/>
          </a:xfrm>
        </p:grpSpPr>
        <p:sp>
          <p:nvSpPr>
            <p:cNvPr id="11" name="Rectángulo: esquinas redondeadas 1">
              <a:extLst>
                <a:ext uri="{FF2B5EF4-FFF2-40B4-BE49-F238E27FC236}">
                  <a16:creationId xmlns:a16="http://schemas.microsoft.com/office/drawing/2014/main" id="{75BD06B3-5772-4192-80A0-E0616378B1E1}"/>
                </a:ext>
              </a:extLst>
            </p:cNvPr>
            <p:cNvSpPr/>
            <p:nvPr/>
          </p:nvSpPr>
          <p:spPr>
            <a:xfrm>
              <a:off x="810463" y="2539800"/>
              <a:ext cx="9233172" cy="56684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ctr"/>
              <a:endParaRPr lang="es-E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ángulo: esquinas redondeadas 2">
              <a:extLst>
                <a:ext uri="{FF2B5EF4-FFF2-40B4-BE49-F238E27FC236}">
                  <a16:creationId xmlns:a16="http://schemas.microsoft.com/office/drawing/2014/main" id="{13F722BF-C81A-498A-8D23-23EA764AC87B}"/>
                </a:ext>
              </a:extLst>
            </p:cNvPr>
            <p:cNvSpPr/>
            <p:nvPr/>
          </p:nvSpPr>
          <p:spPr>
            <a:xfrm>
              <a:off x="810463" y="3321252"/>
              <a:ext cx="9233173" cy="556963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ctr"/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Implementación de una </a:t>
              </a:r>
              <a:r>
                <a:rPr lang="es-E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Nueva Escala Salarial.</a:t>
              </a:r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 Reducción de Niveles Salariales. </a:t>
              </a:r>
              <a:endParaRPr lang="es-BO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1 Rectángulo redondeado">
              <a:extLst>
                <a:ext uri="{FF2B5EF4-FFF2-40B4-BE49-F238E27FC236}">
                  <a16:creationId xmlns:a16="http://schemas.microsoft.com/office/drawing/2014/main" id="{FE7F0D91-293C-4869-B762-0C27770888C6}"/>
                </a:ext>
              </a:extLst>
            </p:cNvPr>
            <p:cNvSpPr/>
            <p:nvPr/>
          </p:nvSpPr>
          <p:spPr>
            <a:xfrm>
              <a:off x="810463" y="1746438"/>
              <a:ext cx="9204394" cy="57875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ctr"/>
              <a:endParaRPr lang="es-E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ángulo: esquinas redondeadas 1">
              <a:extLst>
                <a:ext uri="{FF2B5EF4-FFF2-40B4-BE49-F238E27FC236}">
                  <a16:creationId xmlns:a16="http://schemas.microsoft.com/office/drawing/2014/main" id="{75BD06B3-5772-4192-80A0-E0616378B1E1}"/>
                </a:ext>
              </a:extLst>
            </p:cNvPr>
            <p:cNvSpPr/>
            <p:nvPr/>
          </p:nvSpPr>
          <p:spPr>
            <a:xfrm>
              <a:off x="810463" y="4873586"/>
              <a:ext cx="9233173" cy="54853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4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Equilibrio Financiero entre lo presupuestado y percibido</a:t>
              </a:r>
            </a:p>
          </p:txBody>
        </p:sp>
        <p:sp>
          <p:nvSpPr>
            <p:cNvPr id="22" name="Rectángulo: esquinas redondeadas 2">
              <a:extLst>
                <a:ext uri="{FF2B5EF4-FFF2-40B4-BE49-F238E27FC236}">
                  <a16:creationId xmlns:a16="http://schemas.microsoft.com/office/drawing/2014/main" id="{13F722BF-C81A-498A-8D23-23EA764AC87B}"/>
                </a:ext>
              </a:extLst>
            </p:cNvPr>
            <p:cNvSpPr/>
            <p:nvPr/>
          </p:nvSpPr>
          <p:spPr>
            <a:xfrm>
              <a:off x="810463" y="5636731"/>
              <a:ext cx="9233173" cy="53547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ctr"/>
              <a:r>
                <a:rPr lang="es-BO" sz="1400" dirty="0">
                  <a:latin typeface="Arial" panose="020B0604020202020204" pitchFamily="34" charset="0"/>
                  <a:cs typeface="Arial" panose="020B0604020202020204" pitchFamily="34" charset="0"/>
                </a:rPr>
                <a:t>Reducción de Presupuesto </a:t>
              </a:r>
            </a:p>
          </p:txBody>
        </p:sp>
        <p:sp>
          <p:nvSpPr>
            <p:cNvPr id="23" name="1 Rectángulo redondeado">
              <a:extLst>
                <a:ext uri="{FF2B5EF4-FFF2-40B4-BE49-F238E27FC236}">
                  <a16:creationId xmlns:a16="http://schemas.microsoft.com/office/drawing/2014/main" id="{FE7F0D91-293C-4869-B762-0C27770888C6}"/>
                </a:ext>
              </a:extLst>
            </p:cNvPr>
            <p:cNvSpPr/>
            <p:nvPr/>
          </p:nvSpPr>
          <p:spPr>
            <a:xfrm>
              <a:off x="810463" y="4092825"/>
              <a:ext cx="9233173" cy="56615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ctr"/>
              <a:r>
                <a:rPr lang="es-ES" sz="1400" b="1" dirty="0" smtClean="0">
                  <a:solidFill>
                    <a:srgbClr val="1825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Optimización del Recurso Humano.</a:t>
              </a:r>
              <a:r>
                <a:rPr lang="es-BO" sz="1400" b="1" dirty="0" smtClean="0">
                  <a:solidFill>
                    <a:srgbClr val="1825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BO" sz="1400" b="1" dirty="0">
                <a:solidFill>
                  <a:srgbClr val="1825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CuadroTexto 24"/>
          <p:cNvSpPr txBox="1"/>
          <p:nvPr/>
        </p:nvSpPr>
        <p:spPr>
          <a:xfrm>
            <a:off x="2455817" y="796517"/>
            <a:ext cx="94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algn="r">
              <a:defRPr sz="28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BO" dirty="0"/>
              <a:t>RESULTADOS </a:t>
            </a:r>
            <a:r>
              <a:rPr lang="es-BO" dirty="0" smtClean="0"/>
              <a:t>ESPERADOS </a:t>
            </a:r>
            <a:r>
              <a:rPr lang="es-BO" dirty="0"/>
              <a:t>EN LA GESTIÓN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68812" y="0"/>
            <a:ext cx="7861119" cy="6858000"/>
            <a:chOff x="168812" y="0"/>
            <a:chExt cx="7861119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74840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83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506583" y="1569749"/>
            <a:ext cx="9501051" cy="4425767"/>
            <a:chOff x="810463" y="1746438"/>
            <a:chExt cx="9233173" cy="4425767"/>
          </a:xfrm>
        </p:grpSpPr>
        <p:sp>
          <p:nvSpPr>
            <p:cNvPr id="11" name="Rectángulo: esquinas redondeadas 1">
              <a:extLst>
                <a:ext uri="{FF2B5EF4-FFF2-40B4-BE49-F238E27FC236}">
                  <a16:creationId xmlns:a16="http://schemas.microsoft.com/office/drawing/2014/main" id="{75BD06B3-5772-4192-80A0-E0616378B1E1}"/>
                </a:ext>
              </a:extLst>
            </p:cNvPr>
            <p:cNvSpPr/>
            <p:nvPr/>
          </p:nvSpPr>
          <p:spPr>
            <a:xfrm>
              <a:off x="810463" y="2539800"/>
              <a:ext cx="9233172" cy="56684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ctr"/>
              <a:r>
                <a:rPr lang="es-ES" sz="1400" b="1" dirty="0">
                  <a:solidFill>
                    <a:srgbClr val="1825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Habilitación del Servicio de Imagenología</a:t>
              </a:r>
              <a:r>
                <a:rPr lang="es-ES" sz="1400" b="1" dirty="0" smtClean="0">
                  <a:solidFill>
                    <a:srgbClr val="1825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BO" sz="1400" b="1" dirty="0">
                <a:solidFill>
                  <a:srgbClr val="1825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ángulo: esquinas redondeadas 2">
              <a:extLst>
                <a:ext uri="{FF2B5EF4-FFF2-40B4-BE49-F238E27FC236}">
                  <a16:creationId xmlns:a16="http://schemas.microsoft.com/office/drawing/2014/main" id="{13F722BF-C81A-498A-8D23-23EA764AC87B}"/>
                </a:ext>
              </a:extLst>
            </p:cNvPr>
            <p:cNvSpPr/>
            <p:nvPr/>
          </p:nvSpPr>
          <p:spPr>
            <a:xfrm>
              <a:off x="810463" y="3321252"/>
              <a:ext cx="9233173" cy="556963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ctr"/>
              <a:r>
                <a:rPr lang="es-E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Habilitación de la Unidad Transfusional</a:t>
              </a:r>
              <a:r>
                <a:rPr lang="es-E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1 Rectángulo redondeado">
              <a:extLst>
                <a:ext uri="{FF2B5EF4-FFF2-40B4-BE49-F238E27FC236}">
                  <a16:creationId xmlns:a16="http://schemas.microsoft.com/office/drawing/2014/main" id="{FE7F0D91-293C-4869-B762-0C27770888C6}"/>
                </a:ext>
              </a:extLst>
            </p:cNvPr>
            <p:cNvSpPr/>
            <p:nvPr/>
          </p:nvSpPr>
          <p:spPr>
            <a:xfrm>
              <a:off x="810463" y="1746438"/>
              <a:ext cx="9204394" cy="57875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ctr"/>
              <a:r>
                <a:rPr lang="es-ES" sz="1400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Realización de 6 campañas de Promoción y Prevención de la Salud</a:t>
              </a:r>
              <a:endParaRPr lang="es-E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ángulo: esquinas redondeadas 1">
              <a:extLst>
                <a:ext uri="{FF2B5EF4-FFF2-40B4-BE49-F238E27FC236}">
                  <a16:creationId xmlns:a16="http://schemas.microsoft.com/office/drawing/2014/main" id="{75BD06B3-5772-4192-80A0-E0616378B1E1}"/>
                </a:ext>
              </a:extLst>
            </p:cNvPr>
            <p:cNvSpPr/>
            <p:nvPr/>
          </p:nvSpPr>
          <p:spPr>
            <a:xfrm>
              <a:off x="810463" y="4873586"/>
              <a:ext cx="9233173" cy="54853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ángulo: esquinas redondeadas 2">
              <a:extLst>
                <a:ext uri="{FF2B5EF4-FFF2-40B4-BE49-F238E27FC236}">
                  <a16:creationId xmlns:a16="http://schemas.microsoft.com/office/drawing/2014/main" id="{13F722BF-C81A-498A-8D23-23EA764AC87B}"/>
                </a:ext>
              </a:extLst>
            </p:cNvPr>
            <p:cNvSpPr/>
            <p:nvPr/>
          </p:nvSpPr>
          <p:spPr>
            <a:xfrm>
              <a:off x="810463" y="5636731"/>
              <a:ext cx="9233173" cy="53547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ctr"/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1 Rectángulo redondeado">
              <a:extLst>
                <a:ext uri="{FF2B5EF4-FFF2-40B4-BE49-F238E27FC236}">
                  <a16:creationId xmlns:a16="http://schemas.microsoft.com/office/drawing/2014/main" id="{FE7F0D91-293C-4869-B762-0C27770888C6}"/>
                </a:ext>
              </a:extLst>
            </p:cNvPr>
            <p:cNvSpPr/>
            <p:nvPr/>
          </p:nvSpPr>
          <p:spPr>
            <a:xfrm>
              <a:off x="810463" y="4092825"/>
              <a:ext cx="9233173" cy="56615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ctr"/>
              <a:endParaRPr lang="es-BO" sz="1400" b="1" dirty="0">
                <a:solidFill>
                  <a:srgbClr val="1825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68812" y="0"/>
            <a:ext cx="7861119" cy="6858000"/>
            <a:chOff x="168812" y="0"/>
            <a:chExt cx="7861119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74840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455817" y="796517"/>
            <a:ext cx="94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algn="r">
              <a:defRPr sz="28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BO" dirty="0"/>
              <a:t>RESULTADOS </a:t>
            </a:r>
            <a:r>
              <a:rPr lang="es-BO" dirty="0" smtClean="0"/>
              <a:t>ESPERADOS </a:t>
            </a:r>
            <a:r>
              <a:rPr lang="es-BO" dirty="0"/>
              <a:t>EN LA GESTIÓN</a:t>
            </a:r>
          </a:p>
        </p:txBody>
      </p:sp>
    </p:spTree>
    <p:extLst>
      <p:ext uri="{BB962C8B-B14F-4D97-AF65-F5344CB8AC3E}">
        <p14:creationId xmlns:p14="http://schemas.microsoft.com/office/powerpoint/2010/main" val="2446403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383530" y="768307"/>
            <a:ext cx="6246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POBLACIÓN ASEGURADA</a:t>
            </a:r>
          </a:p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CRECIMIENTO POBLACIONAL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84929" y="5886600"/>
            <a:ext cx="1898276" cy="257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BO" sz="1000" dirty="0">
                <a:solidFill>
                  <a:srgbClr val="082A75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Fuente: Bioestadística SSULP</a:t>
            </a:r>
            <a:endParaRPr lang="en-US" sz="1050" dirty="0">
              <a:solidFill>
                <a:srgbClr val="082A75"/>
              </a:solidFill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9D53A35-1E4A-484B-A0C6-B45917724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8942851"/>
              </p:ext>
            </p:extLst>
          </p:nvPr>
        </p:nvGraphicFramePr>
        <p:xfrm>
          <a:off x="2124891" y="2017667"/>
          <a:ext cx="8151223" cy="3721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0732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414016" y="768307"/>
            <a:ext cx="9216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POBLACIÓN ASEGURADA </a:t>
            </a:r>
            <a:r>
              <a:rPr lang="es-BO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HASTA MARZO 2023</a:t>
            </a:r>
            <a:endParaRPr lang="es-BO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PIRÁMIDE POBLACIONAL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78260" y="6144491"/>
            <a:ext cx="1898276" cy="257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BO" sz="1000" dirty="0">
                <a:solidFill>
                  <a:srgbClr val="082A75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Fuente: Bioestadística SSULP</a:t>
            </a:r>
            <a:endParaRPr lang="en-US" sz="1050" dirty="0">
              <a:solidFill>
                <a:srgbClr val="082A75"/>
              </a:solidFill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82B94C80-8219-288A-8F56-0FE837410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975939"/>
              </p:ext>
            </p:extLst>
          </p:nvPr>
        </p:nvGraphicFramePr>
        <p:xfrm>
          <a:off x="5229185" y="1944216"/>
          <a:ext cx="6254718" cy="417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012936"/>
              </p:ext>
            </p:extLst>
          </p:nvPr>
        </p:nvGraphicFramePr>
        <p:xfrm>
          <a:off x="598781" y="1925021"/>
          <a:ext cx="4214502" cy="4016863"/>
        </p:xfrm>
        <a:graphic>
          <a:graphicData uri="http://schemas.openxmlformats.org/drawingml/2006/table">
            <a:tbl>
              <a:tblPr firstRow="1" firstCol="1" bandRow="1"/>
              <a:tblGrid>
                <a:gridCol w="1144980">
                  <a:extLst>
                    <a:ext uri="{9D8B030D-6E8A-4147-A177-3AD203B41FA5}">
                      <a16:colId xmlns:a16="http://schemas.microsoft.com/office/drawing/2014/main" val="3276970933"/>
                    </a:ext>
                  </a:extLst>
                </a:gridCol>
                <a:gridCol w="959564">
                  <a:extLst>
                    <a:ext uri="{9D8B030D-6E8A-4147-A177-3AD203B41FA5}">
                      <a16:colId xmlns:a16="http://schemas.microsoft.com/office/drawing/2014/main" val="1096040134"/>
                    </a:ext>
                  </a:extLst>
                </a:gridCol>
                <a:gridCol w="958211">
                  <a:extLst>
                    <a:ext uri="{9D8B030D-6E8A-4147-A177-3AD203B41FA5}">
                      <a16:colId xmlns:a16="http://schemas.microsoft.com/office/drawing/2014/main" val="461875213"/>
                    </a:ext>
                  </a:extLst>
                </a:gridCol>
                <a:gridCol w="1151747">
                  <a:extLst>
                    <a:ext uri="{9D8B030D-6E8A-4147-A177-3AD203B41FA5}">
                      <a16:colId xmlns:a16="http://schemas.microsoft.com/office/drawing/2014/main" val="2987813135"/>
                    </a:ext>
                  </a:extLst>
                </a:gridCol>
              </a:tblGrid>
              <a:tr h="502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GRUPO ETAREO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119208"/>
                  </a:ext>
                </a:extLst>
              </a:tr>
              <a:tr h="251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a 4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171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147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318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904349"/>
                  </a:ext>
                </a:extLst>
              </a:tr>
              <a:tr h="251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a 9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316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319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635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858112"/>
                  </a:ext>
                </a:extLst>
              </a:tr>
              <a:tr h="251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a 14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408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411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819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6557"/>
                  </a:ext>
                </a:extLst>
              </a:tr>
              <a:tr h="251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a 19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474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411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885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182259"/>
                  </a:ext>
                </a:extLst>
              </a:tr>
              <a:tr h="251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a 24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391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375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766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809812"/>
                  </a:ext>
                </a:extLst>
              </a:tr>
              <a:tr h="251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 a 29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148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134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282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093927"/>
                  </a:ext>
                </a:extLst>
              </a:tr>
              <a:tr h="251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a 34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116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171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287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837068"/>
                  </a:ext>
                </a:extLst>
              </a:tr>
              <a:tr h="251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 a 39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193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308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501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578895"/>
                  </a:ext>
                </a:extLst>
              </a:tr>
              <a:tr h="251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 a 44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313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479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792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162080"/>
                  </a:ext>
                </a:extLst>
              </a:tr>
              <a:tr h="251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 a 49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358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490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848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265048"/>
                  </a:ext>
                </a:extLst>
              </a:tr>
              <a:tr h="251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 a 54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357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472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829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432378"/>
                  </a:ext>
                </a:extLst>
              </a:tr>
              <a:tr h="251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 a 59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459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519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978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185694"/>
                  </a:ext>
                </a:extLst>
              </a:tr>
              <a:tr h="251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 a mas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1956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2193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4149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696072"/>
                  </a:ext>
                </a:extLst>
              </a:tr>
              <a:tr h="251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5660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6429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12089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500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072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914900" y="768307"/>
            <a:ext cx="6715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POBLACIÓN ASEGURADA</a:t>
            </a:r>
          </a:p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AFILIADOS POR INSTITUCIÓN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17564" y="5609312"/>
            <a:ext cx="1898276" cy="257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BO" sz="1000" dirty="0">
                <a:solidFill>
                  <a:srgbClr val="082A75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Fuente: Bioestadística SSULP</a:t>
            </a:r>
            <a:endParaRPr lang="en-US" sz="1050" dirty="0">
              <a:solidFill>
                <a:srgbClr val="082A75"/>
              </a:solidFill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59" y="2424851"/>
            <a:ext cx="4412403" cy="2858117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92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862149" y="768307"/>
            <a:ext cx="10768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POBLACIÓN ESTUDIANTIL ASEGURADA AL </a:t>
            </a:r>
            <a:r>
              <a:rPr lang="es-BO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SSUE HASTA MARZO 2023</a:t>
            </a:r>
            <a:endParaRPr lang="es-BO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78260" y="6144491"/>
            <a:ext cx="1898276" cy="257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BO" sz="1000" dirty="0">
                <a:solidFill>
                  <a:srgbClr val="082A75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Fuente: Bioestadística SSULP</a:t>
            </a:r>
            <a:endParaRPr lang="en-US" sz="1050" dirty="0">
              <a:solidFill>
                <a:srgbClr val="082A75"/>
              </a:solidFill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AA70976-100A-B62B-3115-02A27997D2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2544715"/>
              </p:ext>
            </p:extLst>
          </p:nvPr>
        </p:nvGraphicFramePr>
        <p:xfrm>
          <a:off x="5461903" y="1779537"/>
          <a:ext cx="6168270" cy="3725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688053"/>
              </p:ext>
            </p:extLst>
          </p:nvPr>
        </p:nvGraphicFramePr>
        <p:xfrm>
          <a:off x="1091067" y="1944216"/>
          <a:ext cx="3727822" cy="3160650"/>
        </p:xfrm>
        <a:graphic>
          <a:graphicData uri="http://schemas.openxmlformats.org/drawingml/2006/table">
            <a:tbl>
              <a:tblPr firstRow="1" firstCol="1" bandRow="1"/>
              <a:tblGrid>
                <a:gridCol w="1034677">
                  <a:extLst>
                    <a:ext uri="{9D8B030D-6E8A-4147-A177-3AD203B41FA5}">
                      <a16:colId xmlns:a16="http://schemas.microsoft.com/office/drawing/2014/main" val="4200884586"/>
                    </a:ext>
                  </a:extLst>
                </a:gridCol>
                <a:gridCol w="915607">
                  <a:extLst>
                    <a:ext uri="{9D8B030D-6E8A-4147-A177-3AD203B41FA5}">
                      <a16:colId xmlns:a16="http://schemas.microsoft.com/office/drawing/2014/main" val="1929196222"/>
                    </a:ext>
                  </a:extLst>
                </a:gridCol>
                <a:gridCol w="713519">
                  <a:extLst>
                    <a:ext uri="{9D8B030D-6E8A-4147-A177-3AD203B41FA5}">
                      <a16:colId xmlns:a16="http://schemas.microsoft.com/office/drawing/2014/main" val="1214624426"/>
                    </a:ext>
                  </a:extLst>
                </a:gridCol>
                <a:gridCol w="1064019">
                  <a:extLst>
                    <a:ext uri="{9D8B030D-6E8A-4147-A177-3AD203B41FA5}">
                      <a16:colId xmlns:a16="http://schemas.microsoft.com/office/drawing/2014/main" val="484756116"/>
                    </a:ext>
                  </a:extLst>
                </a:gridCol>
              </a:tblGrid>
              <a:tr h="579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GRUPO ETAREO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501975"/>
                  </a:ext>
                </a:extLst>
              </a:tr>
              <a:tr h="430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menor de 19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153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234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108912"/>
                  </a:ext>
                </a:extLst>
              </a:tr>
              <a:tr h="430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a 24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723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1496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2219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617659"/>
                  </a:ext>
                </a:extLst>
              </a:tr>
              <a:tr h="430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 a 29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611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839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1450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635705"/>
                  </a:ext>
                </a:extLst>
              </a:tr>
              <a:tr h="430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a 34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227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152680"/>
                  </a:ext>
                </a:extLst>
              </a:tr>
              <a:tr h="430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 a 37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294336"/>
                  </a:ext>
                </a:extLst>
              </a:tr>
              <a:tr h="430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1547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2610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4157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015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235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134792" y="768307"/>
            <a:ext cx="549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SERVICIOS DE SALUD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983" y="1867524"/>
            <a:ext cx="9374908" cy="4242044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6"/>
          <p:cNvSpPr/>
          <p:nvPr/>
        </p:nvSpPr>
        <p:spPr>
          <a:xfrm>
            <a:off x="5033788" y="1581904"/>
            <a:ext cx="6645621" cy="4104789"/>
          </a:xfrm>
          <a:prstGeom prst="roundRect">
            <a:avLst/>
          </a:prstGeom>
          <a:noFill/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BO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Decreto Supremo N° 09650 de 31 de marzo de 1971, se consolida la creación del Seguro Social Universitario La Paz, como </a:t>
            </a:r>
            <a:r>
              <a:rPr lang="es-BO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 del Sistema de Seguridad Social de Largo y Corto Plazo, </a:t>
            </a:r>
            <a:r>
              <a:rPr lang="es-ES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descentralizada del Ministerio de Salud con autonomía de gestión y financiera</a:t>
            </a:r>
            <a:r>
              <a:rPr lang="es-BO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s-BO" sz="1400" dirty="0">
              <a:solidFill>
                <a:srgbClr val="1F497D">
                  <a:lumMod val="75000"/>
                </a:srgbClr>
              </a:solidFill>
            </a:endParaRPr>
          </a:p>
          <a:p>
            <a:pPr algn="just"/>
            <a:r>
              <a:rPr lang="es-MX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a la Ley N° 1732, a partir del mes de mayo de 1997, el Seguro Social Universitario, solamente administra el Régimen de Corto Plazo del Sistema de Seguridad Social, correspondiente a los Seguros de Enfermedad, Maternidad y Riesgos Profesionales de Corto Plazo (Accidentes de trabajo y Enfermedades Profesionales).</a:t>
            </a:r>
            <a:endParaRPr lang="es-ES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7354681" y="727345"/>
            <a:ext cx="3989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MARCO JURÍDICO</a:t>
            </a:r>
            <a:endParaRPr lang="es-BO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6" y="1852746"/>
            <a:ext cx="4236063" cy="3439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Conector recto 8"/>
          <p:cNvCxnSpPr/>
          <p:nvPr/>
        </p:nvCxnSpPr>
        <p:spPr>
          <a:xfrm>
            <a:off x="168812" y="0"/>
            <a:ext cx="14068" cy="6858000"/>
          </a:xfrm>
          <a:prstGeom prst="line">
            <a:avLst/>
          </a:prstGeom>
          <a:ln w="381000">
            <a:gradFill>
              <a:gsLst>
                <a:gs pos="0">
                  <a:schemeClr val="accent1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545916" y="146395"/>
            <a:ext cx="5053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Seguro Social Universitario La Paz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65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134792" y="768307"/>
            <a:ext cx="549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CARTERA DE SERVICIOS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289" y="4028553"/>
            <a:ext cx="2809875" cy="16287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759" y="2400528"/>
            <a:ext cx="3181350" cy="1438275"/>
          </a:xfrm>
          <a:prstGeom prst="rect">
            <a:avLst/>
          </a:prstGeom>
        </p:spPr>
      </p:pic>
      <p:sp>
        <p:nvSpPr>
          <p:cNvPr id="17" name="1 Rectángulo redondeado">
            <a:extLst>
              <a:ext uri="{FF2B5EF4-FFF2-40B4-BE49-F238E27FC236}">
                <a16:creationId xmlns:a16="http://schemas.microsoft.com/office/drawing/2014/main" id="{FE7F0D91-293C-4869-B762-0C27770888C6}"/>
              </a:ext>
            </a:extLst>
          </p:cNvPr>
          <p:cNvSpPr/>
          <p:nvPr/>
        </p:nvSpPr>
        <p:spPr>
          <a:xfrm>
            <a:off x="545917" y="2219528"/>
            <a:ext cx="4417695" cy="30776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143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BO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Consulta Externa</a:t>
            </a:r>
            <a:endParaRPr lang="es-BO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BO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Hospitalización</a:t>
            </a:r>
            <a:endParaRPr lang="es-BO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BO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Emergencias</a:t>
            </a:r>
            <a:endParaRPr lang="es-BO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BO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Terapia </a:t>
            </a:r>
            <a:r>
              <a:rPr lang="es-BO" sz="16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Intensiva, </a:t>
            </a:r>
            <a:r>
              <a:rPr lang="es-BO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Terapia Intermedia</a:t>
            </a:r>
            <a:endParaRPr lang="es-BO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BO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Consultorio de Respuesta Rápida</a:t>
            </a:r>
            <a:endParaRPr lang="es-BO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BO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Farmacia</a:t>
            </a:r>
            <a:endParaRPr lang="es-BO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BO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Exámenes complementarios </a:t>
            </a:r>
            <a:r>
              <a:rPr lang="es-BO" sz="16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de</a:t>
            </a:r>
            <a:r>
              <a:rPr lang="es-BO" sz="1600" dirty="0"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BO" sz="16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diagnóstico y de tratamiento</a:t>
            </a:r>
            <a:endParaRPr lang="es-BO" sz="1600" dirty="0" smtClean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BO" sz="16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Tele consulta </a:t>
            </a:r>
            <a:r>
              <a:rPr lang="es-BO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(cuando se requiera)</a:t>
            </a:r>
            <a:endParaRPr lang="es-BO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BO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Visita Domiciliaria</a:t>
            </a:r>
            <a:endParaRPr lang="es-BO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8435" y="189462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18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503026" y="851434"/>
            <a:ext cx="6285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GERENCIA DE SALUD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95722" y="6437824"/>
            <a:ext cx="1898276" cy="257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BO" sz="1000" dirty="0">
                <a:solidFill>
                  <a:srgbClr val="082A75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Fuente: Bioestadística SSULP</a:t>
            </a:r>
            <a:endParaRPr lang="en-US" sz="1050" dirty="0">
              <a:solidFill>
                <a:srgbClr val="082A75"/>
              </a:solidFill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985234"/>
              </p:ext>
            </p:extLst>
          </p:nvPr>
        </p:nvGraphicFramePr>
        <p:xfrm>
          <a:off x="1826397" y="1389437"/>
          <a:ext cx="5873658" cy="4740270"/>
        </p:xfrm>
        <a:graphic>
          <a:graphicData uri="http://schemas.openxmlformats.org/drawingml/2006/table">
            <a:tbl>
              <a:tblPr firstRow="1" firstCol="1" bandRow="1"/>
              <a:tblGrid>
                <a:gridCol w="2970969">
                  <a:extLst>
                    <a:ext uri="{9D8B030D-6E8A-4147-A177-3AD203B41FA5}">
                      <a16:colId xmlns:a16="http://schemas.microsoft.com/office/drawing/2014/main" val="4023167156"/>
                    </a:ext>
                  </a:extLst>
                </a:gridCol>
                <a:gridCol w="2902689">
                  <a:extLst>
                    <a:ext uri="{9D8B030D-6E8A-4147-A177-3AD203B41FA5}">
                      <a16:colId xmlns:a16="http://schemas.microsoft.com/office/drawing/2014/main" val="1813360242"/>
                    </a:ext>
                  </a:extLst>
                </a:gridCol>
              </a:tblGrid>
              <a:tr h="19727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ESPECIALIDAD EN CONSULTA EXTERNA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181282"/>
                  </a:ext>
                </a:extLst>
              </a:tr>
              <a:tr h="197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COMPRA DE SERVICIOS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82256"/>
                  </a:ext>
                </a:extLst>
              </a:tr>
              <a:tr h="19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CARDIOLOGÍA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CARDIOLOGÍA PEDIATRICA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192069"/>
                  </a:ext>
                </a:extLst>
              </a:tr>
              <a:tr h="19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CIRUGÍA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CIRUGÍA CARDIOVASCULAR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430676"/>
                  </a:ext>
                </a:extLst>
              </a:tr>
              <a:tr h="19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DERMATOLOGÍA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CIRUGIA MAXILOFACIAL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893001"/>
                  </a:ext>
                </a:extLst>
              </a:tr>
              <a:tr h="19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GASTROENTEROLOGIA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CIRUGÍA ONCOLÓGICA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329898"/>
                  </a:ext>
                </a:extLst>
              </a:tr>
              <a:tr h="202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GINECOLOGÍA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CIRUGÌA PEDIÁTRICA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207621"/>
                  </a:ext>
                </a:extLst>
              </a:tr>
              <a:tr h="19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MEDICINA DEL TRABAJO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ENDOCRINOLOGIA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692082"/>
                  </a:ext>
                </a:extLst>
              </a:tr>
              <a:tr h="19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MEDICINA FAMILIAR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GASTROENTEROLOGÍA PEDIÁTRICA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834155"/>
                  </a:ext>
                </a:extLst>
              </a:tr>
              <a:tr h="19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MEDICINA GENERAL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NEFROLOGÍA PEDIÁTRICA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190863"/>
                  </a:ext>
                </a:extLst>
              </a:tr>
              <a:tr h="19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MEDICINA INTERNA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NEUROCIRUGÍA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843059"/>
                  </a:ext>
                </a:extLst>
              </a:tr>
              <a:tr h="19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NEFROLOGIA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ONCOLOGÍA CLÍNICA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387625"/>
                  </a:ext>
                </a:extLst>
              </a:tr>
              <a:tr h="19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NEUMOLOGÍA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TERAPIA DEL DOLOR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564333"/>
                  </a:ext>
                </a:extLst>
              </a:tr>
              <a:tr h="19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NEUROLOGÍA CLINICA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1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216138"/>
                  </a:ext>
                </a:extLst>
              </a:tr>
              <a:tr h="19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NUTRICION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1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436919"/>
                  </a:ext>
                </a:extLst>
              </a:tr>
              <a:tr h="19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ODONTOLOGÍA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1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286928"/>
                  </a:ext>
                </a:extLst>
              </a:tr>
              <a:tr h="19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OTORRINOLARINGOLOGÍA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1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283514"/>
                  </a:ext>
                </a:extLst>
              </a:tr>
              <a:tr h="19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PEDIATRÍA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1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481418"/>
                  </a:ext>
                </a:extLst>
              </a:tr>
              <a:tr h="19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PROCTOLOGÍA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1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343444"/>
                  </a:ext>
                </a:extLst>
              </a:tr>
              <a:tr h="19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PSICOLOGIA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1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800864"/>
                  </a:ext>
                </a:extLst>
              </a:tr>
              <a:tr h="19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PSIQUIATRIA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1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094711"/>
                  </a:ext>
                </a:extLst>
              </a:tr>
              <a:tr h="19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REUMATOLOGÍA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1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609349"/>
                  </a:ext>
                </a:extLst>
              </a:tr>
              <a:tr h="19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TRAUMATOLOGÍA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1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233244"/>
                  </a:ext>
                </a:extLst>
              </a:tr>
              <a:tr h="19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UROLOGÍA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1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394071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528" y="3506029"/>
            <a:ext cx="2619375" cy="17430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1487" y="1750424"/>
            <a:ext cx="2962275" cy="15430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966" y="4136406"/>
            <a:ext cx="26003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95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503026" y="851434"/>
            <a:ext cx="6285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GERENCIA DE SALUD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551801"/>
              </p:ext>
            </p:extLst>
          </p:nvPr>
        </p:nvGraphicFramePr>
        <p:xfrm>
          <a:off x="1892808" y="1374654"/>
          <a:ext cx="7929219" cy="5468112"/>
        </p:xfrm>
        <a:graphic>
          <a:graphicData uri="http://schemas.openxmlformats.org/drawingml/2006/table">
            <a:tbl>
              <a:tblPr firstRow="1" firstCol="1" bandRow="1"/>
              <a:tblGrid>
                <a:gridCol w="868697">
                  <a:extLst>
                    <a:ext uri="{9D8B030D-6E8A-4147-A177-3AD203B41FA5}">
                      <a16:colId xmlns:a16="http://schemas.microsoft.com/office/drawing/2014/main" val="3228310177"/>
                    </a:ext>
                  </a:extLst>
                </a:gridCol>
                <a:gridCol w="7060522">
                  <a:extLst>
                    <a:ext uri="{9D8B030D-6E8A-4147-A177-3AD203B41FA5}">
                      <a16:colId xmlns:a16="http://schemas.microsoft.com/office/drawing/2014/main" val="1056778565"/>
                    </a:ext>
                  </a:extLst>
                </a:gridCol>
              </a:tblGrid>
              <a:tr h="170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No.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META PROGRAMADA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762036"/>
                  </a:ext>
                </a:extLst>
              </a:tr>
              <a:tr h="18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Fortalecimiento del Bloque quirúrgico con dotación de lámpara dialítica y máquina de anestesia.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002252"/>
                  </a:ext>
                </a:extLst>
              </a:tr>
              <a:tr h="1387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campañas de salud: 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B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Salud Renal</a:t>
                      </a:r>
                      <a:endParaRPr lang="es-BO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B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Prevención de Hipertensión Arterial Sistémica</a:t>
                      </a:r>
                      <a:endParaRPr lang="es-BO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B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Prevención de Diabetes mellitus / Síndrome Metabólico</a:t>
                      </a:r>
                      <a:endParaRPr lang="es-BO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B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Prevención de Cáncer de Próstata</a:t>
                      </a:r>
                      <a:endParaRPr lang="es-BO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B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Prevención de Cáncer de Cuello Uterino y Cáncer de Mama</a:t>
                      </a:r>
                      <a:endParaRPr lang="es-BO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B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Salud oral</a:t>
                      </a:r>
                      <a:endParaRPr lang="es-BO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831583"/>
                  </a:ext>
                </a:extLst>
              </a:tr>
              <a:tr h="18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Implementación de Protocolos de Atención médica.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731567"/>
                  </a:ext>
                </a:extLst>
              </a:tr>
              <a:tr h="18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Implementación del </a:t>
                      </a:r>
                      <a:r>
                        <a:rPr lang="es-BO" sz="1200" b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Triagem</a:t>
                      </a:r>
                      <a:r>
                        <a:rPr lang="es-BO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en Emergencias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979715"/>
                  </a:ext>
                </a:extLst>
              </a:tr>
              <a:tr h="18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Implementación de la Encuesta de Satisfacción al Usuario, tomando en cuenta al adulto mayor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052542"/>
                  </a:ext>
                </a:extLst>
              </a:tr>
              <a:tr h="18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Estudio de investigación en salud, en coordinación con INSAD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365171"/>
                  </a:ext>
                </a:extLst>
              </a:tr>
              <a:tr h="18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Convenios interinstitucionales para el Proceso Docente-Asistencial 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467488"/>
                  </a:ext>
                </a:extLst>
              </a:tr>
              <a:tr h="18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Auditorías Internas con el Comité de Auditoría Médica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685048"/>
                  </a:ext>
                </a:extLst>
              </a:tr>
              <a:tr h="18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Implementación y seguimiento de la acreditación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517309"/>
                  </a:ext>
                </a:extLst>
              </a:tr>
              <a:tr h="18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Realización de dos CAI institucionales, una a medio término y otra a final de gestión.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712194"/>
                  </a:ext>
                </a:extLst>
              </a:tr>
              <a:tr h="1587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Continuidad en el funcionamiento de los Comités de Salud implementados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B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Comité de Vigilancia Epidemiológica</a:t>
                      </a:r>
                      <a:endParaRPr lang="es-BO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B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Comité de Auditoría Médica</a:t>
                      </a:r>
                      <a:endParaRPr lang="es-BO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B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Comité de Expediente Clínico</a:t>
                      </a:r>
                      <a:endParaRPr lang="es-BO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B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Comité de Lactancia Materna</a:t>
                      </a:r>
                      <a:endParaRPr lang="es-BO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B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Comité de Fármaco-vigilancia</a:t>
                      </a:r>
                      <a:endParaRPr lang="es-BO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B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Comité de Farmacia y Terapéutica </a:t>
                      </a:r>
                      <a:endParaRPr lang="es-BO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B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Comité de Gestión de Calidad y Acreditación</a:t>
                      </a:r>
                      <a:endParaRPr lang="es-BO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733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Vacunación continua en cumplimiento al PAI y Emergencia Sanitaria vigente.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430" marR="5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607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80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098474" y="768307"/>
            <a:ext cx="653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GESTIÓN ADMINISTRATIVA FINANCIERA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94" y="1944216"/>
            <a:ext cx="9962001" cy="409610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4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9617825A-1F20-454A-A6DA-0CF771E7A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694" y="5998862"/>
            <a:ext cx="1547218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altLang="es-BO" sz="1000" dirty="0">
                <a:solidFill>
                  <a:srgbClr val="082A75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FUENTE: Presupuestos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098474" y="768307"/>
            <a:ext cx="653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GESTIÓN ADMINISTRATIVA FINANCIERA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185789"/>
              </p:ext>
            </p:extLst>
          </p:nvPr>
        </p:nvGraphicFramePr>
        <p:xfrm>
          <a:off x="2559558" y="1939335"/>
          <a:ext cx="8195044" cy="4194179"/>
        </p:xfrm>
        <a:graphic>
          <a:graphicData uri="http://schemas.openxmlformats.org/drawingml/2006/table">
            <a:tbl>
              <a:tblPr firstRow="1" firstCol="1" bandRow="1"/>
              <a:tblGrid>
                <a:gridCol w="8195044">
                  <a:extLst>
                    <a:ext uri="{9D8B030D-6E8A-4147-A177-3AD203B41FA5}">
                      <a16:colId xmlns:a16="http://schemas.microsoft.com/office/drawing/2014/main" val="1045869201"/>
                    </a:ext>
                  </a:extLst>
                </a:gridCol>
              </a:tblGrid>
              <a:tr h="245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Actividades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Tareas</a:t>
                      </a:r>
                      <a:endParaRPr lang="es-BO" sz="16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2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291751"/>
                  </a:ext>
                </a:extLst>
              </a:tr>
              <a:tr h="37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3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Realizar seguimiento trimestral sobre la situación financiera y administrativa de la Institución planificada para la gestión 2023.</a:t>
                      </a:r>
                      <a:endParaRPr lang="es-BO" sz="13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281094"/>
                  </a:ext>
                </a:extLst>
              </a:tr>
              <a:tr h="378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3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Conformar, dirigir y coordinar la realización del Comité de Análisis de la información administrativa financiera.</a:t>
                      </a:r>
                      <a:endParaRPr lang="es-BO" sz="13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297389"/>
                  </a:ext>
                </a:extLst>
              </a:tr>
              <a:tr h="188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3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Dirigir, organizar y gestionar el 100% de las actividades administrativas y financieras de la institución.  </a:t>
                      </a:r>
                      <a:endParaRPr lang="es-BO" sz="13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712060"/>
                  </a:ext>
                </a:extLst>
              </a:tr>
              <a:tr h="192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3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Reducir las cuentas por cobrar al 60% de los servicios médicos efectuados a seguros del interior </a:t>
                      </a:r>
                      <a:endParaRPr lang="es-BO" sz="13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98915"/>
                  </a:ext>
                </a:extLst>
              </a:tr>
              <a:tr h="188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3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Promover la realización de Auditoria Externa Financiera de la gestión 2022.</a:t>
                      </a:r>
                      <a:endParaRPr lang="es-BO" sz="13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356228"/>
                  </a:ext>
                </a:extLst>
              </a:tr>
              <a:tr h="189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3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Dar cumplimiento a las recomendaciones de Auditoria Interna para la gestión 2023</a:t>
                      </a:r>
                      <a:endParaRPr lang="es-BO" sz="13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215145"/>
                  </a:ext>
                </a:extLst>
              </a:tr>
              <a:tr h="188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3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Realizar la sistematización y digitalización progresiva de los procesos administrativos. </a:t>
                      </a:r>
                      <a:endParaRPr lang="es-BO" sz="13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068150"/>
                  </a:ext>
                </a:extLst>
              </a:tr>
              <a:tr h="75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3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Velar por el cumplimiento de la política de prevención y anticorrupción: Fortalecimiento de la participación ciudadana; Fortalecimiento de la transparencia en la gestión pública y el derecho de acceso a la información; Medidas para eliminar la corrupción; Mecanismos de fortalecimiento y coordinación institucional</a:t>
                      </a:r>
                      <a:endParaRPr lang="es-BO" sz="13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090329"/>
                  </a:ext>
                </a:extLst>
              </a:tr>
              <a:tr h="58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3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Coadyuvar en la planificación, organización, ejecución, dirección y control de los recursos financieros y materiales requeridos durante el ejercicio de la gestión institucional a través de los Departamentos Administrativo, Financiero y de Seguros.</a:t>
                      </a:r>
                      <a:endParaRPr lang="es-BO" sz="13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234992"/>
                  </a:ext>
                </a:extLst>
              </a:tr>
              <a:tr h="188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3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Realizar el 100% de los procesos requeridos al Departamento Administrativo en la Gestión 2023</a:t>
                      </a:r>
                      <a:endParaRPr lang="es-BO" sz="13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582932"/>
                  </a:ext>
                </a:extLst>
              </a:tr>
              <a:tr h="188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3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Realizar el 100% de los procesos requeridos al Departamento Financiero en la Gestión 2023</a:t>
                      </a:r>
                      <a:endParaRPr lang="es-BO" sz="13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24276"/>
                  </a:ext>
                </a:extLst>
              </a:tr>
              <a:tr h="189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3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Realizar el 100% de los procesos requeridos al Departamento de Seguros en la Gestión 2023</a:t>
                      </a:r>
                      <a:endParaRPr lang="es-BO" sz="13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841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802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9617825A-1F20-454A-A6DA-0CF771E7A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694" y="5998862"/>
            <a:ext cx="1547218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altLang="es-BO" sz="1000" dirty="0">
                <a:solidFill>
                  <a:srgbClr val="082A75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FUENTE: Presupuestos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098474" y="768307"/>
            <a:ext cx="653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GESTIÓN ADMINISTRATIVA FINANCIERA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163609" y="1626987"/>
            <a:ext cx="711060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BO" b="1" kern="1400" dirty="0">
                <a:solidFill>
                  <a:srgbClr val="0127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PRESUPUESTO DE RECURSOS Y GASTOS GESTION 2023</a:t>
            </a:r>
            <a:r>
              <a:rPr lang="es-BO" sz="1200" b="1" kern="1400" dirty="0">
                <a:solidFill>
                  <a:srgbClr val="0127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BO" sz="2600" b="1" kern="1400" dirty="0">
              <a:solidFill>
                <a:srgbClr val="323E4F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301952" y="2037869"/>
            <a:ext cx="7438319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BO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PRESUPUESTO DE INGRESO COMPARATIVO 2020 AL 2022 Y PROGRAMACIÓN 2023</a:t>
            </a:r>
            <a:endParaRPr lang="es-BO" sz="1400" b="1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4" name="Imagen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12" y="2714787"/>
            <a:ext cx="10316904" cy="3334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273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9617825A-1F20-454A-A6DA-0CF771E7A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694" y="5998862"/>
            <a:ext cx="1547218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altLang="es-BO" sz="1000" dirty="0">
                <a:solidFill>
                  <a:srgbClr val="082A75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FUENTE: Presupuestos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098474" y="768307"/>
            <a:ext cx="653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GESTIÓN ADMINISTRATIVA FINANCIERA</a:t>
            </a:r>
          </a:p>
        </p:txBody>
      </p:sp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38" y="1944216"/>
            <a:ext cx="8877013" cy="4082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858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9617825A-1F20-454A-A6DA-0CF771E7A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694" y="5998862"/>
            <a:ext cx="1547218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altLang="es-BO" sz="1000" dirty="0">
                <a:solidFill>
                  <a:srgbClr val="082A75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FUENTE: Presupuestos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098474" y="768307"/>
            <a:ext cx="653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GESTIÓN ADMINISTRATIVA FINANCIERA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400912" y="1722414"/>
            <a:ext cx="7364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BO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PRESUPUESTO DE GASTOS COMPARATIVO 2020 AL 2022 Y PROGRAMACIÓN 2023</a:t>
            </a:r>
            <a:endParaRPr lang="es-BO" sz="1400" dirty="0"/>
          </a:p>
        </p:txBody>
      </p:sp>
      <p:pic>
        <p:nvPicPr>
          <p:cNvPr id="13" name="Imagen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86" y="2311358"/>
            <a:ext cx="9987590" cy="3687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962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9617825A-1F20-454A-A6DA-0CF771E7A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694" y="5998862"/>
            <a:ext cx="1547218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altLang="es-BO" sz="1000" dirty="0">
                <a:solidFill>
                  <a:srgbClr val="082A75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FUENTE: Presupuestos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098474" y="768307"/>
            <a:ext cx="653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GESTIÓN ADMINISTRATIVA FINANCIERA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611918" y="1620088"/>
            <a:ext cx="6567824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BO" sz="1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Gráficamente se observa el siguiente comportamiento por grupo presupuestario:</a:t>
            </a:r>
            <a:endParaRPr lang="es-BO" sz="1400" b="1" u="sng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Imagen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14" y="2093722"/>
            <a:ext cx="7325832" cy="39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253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9617825A-1F20-454A-A6DA-0CF771E7A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694" y="5998862"/>
            <a:ext cx="1547218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altLang="es-BO" sz="1000" dirty="0">
                <a:solidFill>
                  <a:srgbClr val="082A75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FUENTE: Presupuestos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098474" y="768307"/>
            <a:ext cx="653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GESTIÓN ADMINISTRATIVA FINANCIERA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589001" y="1506367"/>
            <a:ext cx="4283930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BO" sz="1400" b="1" kern="1400" dirty="0">
                <a:solidFill>
                  <a:srgbClr val="0127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CONTRATACIÓN DE BIENES Y SERVICIOS</a:t>
            </a:r>
            <a:endParaRPr lang="es-BO" sz="1400" b="1" kern="1400" dirty="0">
              <a:solidFill>
                <a:srgbClr val="323E4F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472464"/>
              </p:ext>
            </p:extLst>
          </p:nvPr>
        </p:nvGraphicFramePr>
        <p:xfrm>
          <a:off x="1775260" y="1972891"/>
          <a:ext cx="9069949" cy="4079113"/>
        </p:xfrm>
        <a:graphic>
          <a:graphicData uri="http://schemas.openxmlformats.org/drawingml/2006/table">
            <a:tbl>
              <a:tblPr firstRow="1" firstCol="1" bandRow="1"/>
              <a:tblGrid>
                <a:gridCol w="6566524">
                  <a:extLst>
                    <a:ext uri="{9D8B030D-6E8A-4147-A177-3AD203B41FA5}">
                      <a16:colId xmlns:a16="http://schemas.microsoft.com/office/drawing/2014/main" val="3471435253"/>
                    </a:ext>
                  </a:extLst>
                </a:gridCol>
                <a:gridCol w="1160097">
                  <a:extLst>
                    <a:ext uri="{9D8B030D-6E8A-4147-A177-3AD203B41FA5}">
                      <a16:colId xmlns:a16="http://schemas.microsoft.com/office/drawing/2014/main" val="215292324"/>
                    </a:ext>
                  </a:extLst>
                </a:gridCol>
                <a:gridCol w="1343328">
                  <a:extLst>
                    <a:ext uri="{9D8B030D-6E8A-4147-A177-3AD203B41FA5}">
                      <a16:colId xmlns:a16="http://schemas.microsoft.com/office/drawing/2014/main" val="2554600645"/>
                    </a:ext>
                  </a:extLst>
                </a:gridCol>
              </a:tblGrid>
              <a:tr h="234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DESCRIPCION</a:t>
                      </a:r>
                      <a:endParaRPr lang="es-BO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2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2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es-BO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2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777184"/>
                  </a:ext>
                </a:extLst>
              </a:tr>
              <a:tr h="23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COMPRAS MENORES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460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400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852958"/>
                  </a:ext>
                </a:extLst>
              </a:tr>
              <a:tr h="23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ANPE</a:t>
                      </a:r>
                      <a:endParaRPr lang="es-BO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787781"/>
                  </a:ext>
                </a:extLst>
              </a:tr>
              <a:tr h="23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LICITACION PUBLICA NACIONAL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94584"/>
                  </a:ext>
                </a:extLst>
              </a:tr>
              <a:tr h="23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DIRECTA</a:t>
                      </a:r>
                      <a:endParaRPr lang="es-BO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369954"/>
                  </a:ext>
                </a:extLst>
              </a:tr>
              <a:tr h="23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OTROS MODALIDADES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08507"/>
                  </a:ext>
                </a:extLst>
              </a:tr>
              <a:tr h="23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510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480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741700"/>
                  </a:ext>
                </a:extLst>
              </a:tr>
              <a:tr h="234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167093"/>
                  </a:ext>
                </a:extLst>
              </a:tr>
              <a:tr h="234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DESCRIPCION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2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CANT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2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BS.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2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458116"/>
                  </a:ext>
                </a:extLst>
              </a:tr>
              <a:tr h="23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COMPRAS MENORES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2.602.461,00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124757"/>
                  </a:ext>
                </a:extLst>
              </a:tr>
              <a:tr h="23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ANPE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12.965.300,00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464645"/>
                  </a:ext>
                </a:extLst>
              </a:tr>
              <a:tr h="23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LICITACION PUBLICA NACIONAL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13.266.832,70</a:t>
                      </a:r>
                      <a:endParaRPr lang="es-BO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813186"/>
                  </a:ext>
                </a:extLst>
              </a:tr>
              <a:tr h="23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BO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139</a:t>
                      </a:r>
                      <a:endParaRPr lang="es-BO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28.834.593,70</a:t>
                      </a:r>
                      <a:endParaRPr lang="es-BO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303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81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128054" y="3763986"/>
            <a:ext cx="9833317" cy="1533378"/>
            <a:chOff x="1266092" y="1252025"/>
            <a:chExt cx="9833317" cy="1533378"/>
          </a:xfrm>
        </p:grpSpPr>
        <p:sp>
          <p:nvSpPr>
            <p:cNvPr id="7" name="Rectángulo redondeado 6"/>
            <p:cNvSpPr/>
            <p:nvPr/>
          </p:nvSpPr>
          <p:spPr>
            <a:xfrm>
              <a:off x="1266092" y="1533379"/>
              <a:ext cx="1688123" cy="109728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VISIÓN</a:t>
              </a:r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3319976" y="1252025"/>
              <a:ext cx="7779433" cy="1533378"/>
            </a:xfrm>
            <a:prstGeom prst="roundRect">
              <a:avLst/>
            </a:prstGeom>
            <a:noFill/>
            <a:ln w="38100"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ES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“Constituirse en una institución líder y de referencia de la seguridad social de corto plazo con calidad, calidez, eficiencia y eficacia en la prestación de servicios de salud.”.</a:t>
              </a:r>
              <a:endParaRPr lang="es-MX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128054" y="1582426"/>
            <a:ext cx="9833316" cy="1493520"/>
            <a:chOff x="1266092" y="4139419"/>
            <a:chExt cx="9833316" cy="1493520"/>
          </a:xfrm>
        </p:grpSpPr>
        <p:sp>
          <p:nvSpPr>
            <p:cNvPr id="8" name="Rectángulo redondeado 7"/>
            <p:cNvSpPr/>
            <p:nvPr/>
          </p:nvSpPr>
          <p:spPr>
            <a:xfrm>
              <a:off x="1266092" y="4400844"/>
              <a:ext cx="1688123" cy="109728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MISIÓN</a:t>
              </a:r>
            </a:p>
          </p:txBody>
        </p:sp>
        <p:sp>
          <p:nvSpPr>
            <p:cNvPr id="11" name="Rectángulo redondeado 10"/>
            <p:cNvSpPr/>
            <p:nvPr/>
          </p:nvSpPr>
          <p:spPr>
            <a:xfrm>
              <a:off x="3319975" y="4139419"/>
              <a:ext cx="7779433" cy="1493520"/>
            </a:xfrm>
            <a:prstGeom prst="roundRect">
              <a:avLst/>
            </a:prstGeom>
            <a:noFill/>
            <a:ln w="38100"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ES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“Somos una Entidad de Seguridad Social de Corto Plazo que presta servicios de salud integrales en los regímenes de enfermedad, maternidad y riesgos profesionales, a la población asegurada.”.</a:t>
              </a:r>
              <a:endParaRPr lang="es-MX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68812" y="0"/>
            <a:ext cx="5430130" cy="6858000"/>
            <a:chOff x="168812" y="0"/>
            <a:chExt cx="5430130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53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28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58361" y="7055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B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Contrataciones </a:t>
            </a:r>
            <a:r>
              <a:rPr lang="es-B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adquisiciones programadas para la </a:t>
            </a:r>
            <a:r>
              <a:rPr lang="es-B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2022</a:t>
            </a:r>
            <a:endParaRPr lang="es-B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/>
          </p:nvPr>
        </p:nvGraphicFramePr>
        <p:xfrm>
          <a:off x="1281041" y="2068512"/>
          <a:ext cx="10202862" cy="361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o" r:id="rId5" imgW="6027346" imgH="2135862" progId="Word.Document.12">
                  <p:embed/>
                </p:oleObj>
              </mc:Choice>
              <mc:Fallback>
                <p:oleObj name="Documento" r:id="rId5" imgW="6027346" imgH="2135862" progId="Word.Document.12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1041" y="2068512"/>
                        <a:ext cx="10202862" cy="3611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69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9617825A-1F20-454A-A6DA-0CF771E7A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694" y="5998862"/>
            <a:ext cx="1547218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altLang="es-BO" sz="1000" dirty="0">
                <a:solidFill>
                  <a:srgbClr val="082A75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FUENTE: Presupuestos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098474" y="768307"/>
            <a:ext cx="653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GESTIÓN ADMINISTRATIVA FINANCIERA</a:t>
            </a:r>
          </a:p>
        </p:txBody>
      </p:sp>
    </p:spTree>
    <p:extLst>
      <p:ext uri="{BB962C8B-B14F-4D97-AF65-F5344CB8AC3E}">
        <p14:creationId xmlns:p14="http://schemas.microsoft.com/office/powerpoint/2010/main" val="1812633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167618" y="768307"/>
            <a:ext cx="646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RECURSOS HUMANOS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pic>
        <p:nvPicPr>
          <p:cNvPr id="9218" name="Picture 2" descr="La Importancia de los Recursos Humanos en Mi Empre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86" y="1513329"/>
            <a:ext cx="8421498" cy="4775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58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098474" y="768307"/>
            <a:ext cx="653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RECURSOS HUMANOS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617825A-1F20-454A-A6DA-0CF771E7A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03" y="5998862"/>
            <a:ext cx="2505815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altLang="es-BO" sz="1000" dirty="0">
                <a:solidFill>
                  <a:srgbClr val="082A75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FUENTE: Unidad de Recursos Humanos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581928"/>
              </p:ext>
            </p:extLst>
          </p:nvPr>
        </p:nvGraphicFramePr>
        <p:xfrm>
          <a:off x="1627310" y="1810270"/>
          <a:ext cx="9191037" cy="3237459"/>
        </p:xfrm>
        <a:graphic>
          <a:graphicData uri="http://schemas.openxmlformats.org/drawingml/2006/table">
            <a:tbl>
              <a:tblPr firstRow="1" firstCol="1" bandRow="1"/>
              <a:tblGrid>
                <a:gridCol w="2120000">
                  <a:extLst>
                    <a:ext uri="{9D8B030D-6E8A-4147-A177-3AD203B41FA5}">
                      <a16:colId xmlns:a16="http://schemas.microsoft.com/office/drawing/2014/main" val="3298572733"/>
                    </a:ext>
                  </a:extLst>
                </a:gridCol>
                <a:gridCol w="1992594">
                  <a:extLst>
                    <a:ext uri="{9D8B030D-6E8A-4147-A177-3AD203B41FA5}">
                      <a16:colId xmlns:a16="http://schemas.microsoft.com/office/drawing/2014/main" val="1938194613"/>
                    </a:ext>
                  </a:extLst>
                </a:gridCol>
                <a:gridCol w="662324">
                  <a:extLst>
                    <a:ext uri="{9D8B030D-6E8A-4147-A177-3AD203B41FA5}">
                      <a16:colId xmlns:a16="http://schemas.microsoft.com/office/drawing/2014/main" val="2748669995"/>
                    </a:ext>
                  </a:extLst>
                </a:gridCol>
                <a:gridCol w="664198">
                  <a:extLst>
                    <a:ext uri="{9D8B030D-6E8A-4147-A177-3AD203B41FA5}">
                      <a16:colId xmlns:a16="http://schemas.microsoft.com/office/drawing/2014/main" val="2475060561"/>
                    </a:ext>
                  </a:extLst>
                </a:gridCol>
                <a:gridCol w="664198">
                  <a:extLst>
                    <a:ext uri="{9D8B030D-6E8A-4147-A177-3AD203B41FA5}">
                      <a16:colId xmlns:a16="http://schemas.microsoft.com/office/drawing/2014/main" val="96653879"/>
                    </a:ext>
                  </a:extLst>
                </a:gridCol>
                <a:gridCol w="664198">
                  <a:extLst>
                    <a:ext uri="{9D8B030D-6E8A-4147-A177-3AD203B41FA5}">
                      <a16:colId xmlns:a16="http://schemas.microsoft.com/office/drawing/2014/main" val="2425032480"/>
                    </a:ext>
                  </a:extLst>
                </a:gridCol>
                <a:gridCol w="664198">
                  <a:extLst>
                    <a:ext uri="{9D8B030D-6E8A-4147-A177-3AD203B41FA5}">
                      <a16:colId xmlns:a16="http://schemas.microsoft.com/office/drawing/2014/main" val="3663223936"/>
                    </a:ext>
                  </a:extLst>
                </a:gridCol>
                <a:gridCol w="1759327">
                  <a:extLst>
                    <a:ext uri="{9D8B030D-6E8A-4147-A177-3AD203B41FA5}">
                      <a16:colId xmlns:a16="http://schemas.microsoft.com/office/drawing/2014/main" val="180464072"/>
                    </a:ext>
                  </a:extLst>
                </a:gridCol>
              </a:tblGrid>
              <a:tr h="4632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Actividades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53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Indicador de proceso</a:t>
                      </a:r>
                      <a:endParaRPr lang="es-BO" sz="14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53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Meta 2023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53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Temporalización (Trimestral)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5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Medio de Verificación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5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01508"/>
                  </a:ext>
                </a:extLst>
              </a:tr>
              <a:tr h="252198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1er.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5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2do.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5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5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4to.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53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731320"/>
                  </a:ext>
                </a:extLst>
              </a:tr>
              <a:tr h="756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Elaborar el Plan Anual de Capacitaciones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Plan de Capacitación elaborado /Plan de Capacitación programado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Documento del Plan de Capacitación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215074"/>
                  </a:ext>
                </a:extLst>
              </a:tr>
              <a:tr h="1008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Elaborar el Plan de Movilidad del Personal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Plan de Movilidad de Personal elaborado y Plan de  Movilidad de Personal programado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Documento del Plan de Movilidad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567697"/>
                  </a:ext>
                </a:extLst>
              </a:tr>
              <a:tr h="756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Realizar la Evaluación de Desempeño del Personal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Evaluación de Desempeño realizada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Documento de la Evaluación de desempeño</a:t>
                      </a:r>
                      <a:endParaRPr lang="es-BO" sz="14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413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173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098474" y="768307"/>
            <a:ext cx="653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RECURSOS HUMANOS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246" y="2405062"/>
            <a:ext cx="2228850" cy="2047875"/>
          </a:xfrm>
          <a:prstGeom prst="rect">
            <a:avLst/>
          </a:prstGeom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908332"/>
              </p:ext>
            </p:extLst>
          </p:nvPr>
        </p:nvGraphicFramePr>
        <p:xfrm>
          <a:off x="545917" y="1205074"/>
          <a:ext cx="8911391" cy="5893990"/>
        </p:xfrm>
        <a:graphic>
          <a:graphicData uri="http://schemas.openxmlformats.org/drawingml/2006/table">
            <a:tbl>
              <a:tblPr firstRow="1" firstCol="1" bandRow="1"/>
              <a:tblGrid>
                <a:gridCol w="1121560">
                  <a:extLst>
                    <a:ext uri="{9D8B030D-6E8A-4147-A177-3AD203B41FA5}">
                      <a16:colId xmlns:a16="http://schemas.microsoft.com/office/drawing/2014/main" val="1159577306"/>
                    </a:ext>
                  </a:extLst>
                </a:gridCol>
                <a:gridCol w="3008969">
                  <a:extLst>
                    <a:ext uri="{9D8B030D-6E8A-4147-A177-3AD203B41FA5}">
                      <a16:colId xmlns:a16="http://schemas.microsoft.com/office/drawing/2014/main" val="3440042856"/>
                    </a:ext>
                  </a:extLst>
                </a:gridCol>
                <a:gridCol w="543732">
                  <a:extLst>
                    <a:ext uri="{9D8B030D-6E8A-4147-A177-3AD203B41FA5}">
                      <a16:colId xmlns:a16="http://schemas.microsoft.com/office/drawing/2014/main" val="2440412327"/>
                    </a:ext>
                  </a:extLst>
                </a:gridCol>
                <a:gridCol w="543732">
                  <a:extLst>
                    <a:ext uri="{9D8B030D-6E8A-4147-A177-3AD203B41FA5}">
                      <a16:colId xmlns:a16="http://schemas.microsoft.com/office/drawing/2014/main" val="2344828616"/>
                    </a:ext>
                  </a:extLst>
                </a:gridCol>
                <a:gridCol w="651866">
                  <a:extLst>
                    <a:ext uri="{9D8B030D-6E8A-4147-A177-3AD203B41FA5}">
                      <a16:colId xmlns:a16="http://schemas.microsoft.com/office/drawing/2014/main" val="3044969209"/>
                    </a:ext>
                  </a:extLst>
                </a:gridCol>
                <a:gridCol w="866598">
                  <a:extLst>
                    <a:ext uri="{9D8B030D-6E8A-4147-A177-3AD203B41FA5}">
                      <a16:colId xmlns:a16="http://schemas.microsoft.com/office/drawing/2014/main" val="2847884193"/>
                    </a:ext>
                  </a:extLst>
                </a:gridCol>
                <a:gridCol w="1087467">
                  <a:extLst>
                    <a:ext uri="{9D8B030D-6E8A-4147-A177-3AD203B41FA5}">
                      <a16:colId xmlns:a16="http://schemas.microsoft.com/office/drawing/2014/main" val="2086964594"/>
                    </a:ext>
                  </a:extLst>
                </a:gridCol>
                <a:gridCol w="1087467">
                  <a:extLst>
                    <a:ext uri="{9D8B030D-6E8A-4147-A177-3AD203B41FA5}">
                      <a16:colId xmlns:a16="http://schemas.microsoft.com/office/drawing/2014/main" val="2046207780"/>
                    </a:ext>
                  </a:extLst>
                </a:gridCol>
              </a:tblGrid>
              <a:tr h="173751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Categoría Profesional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i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Tipo Contrato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Porcentaje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029293"/>
                  </a:ext>
                </a:extLst>
              </a:tr>
              <a:tr h="189547">
                <a:tc gridSpan="2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Permanente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Permanente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20243"/>
                  </a:ext>
                </a:extLst>
              </a:tr>
              <a:tr h="189547">
                <a:tc gridSpan="2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TC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MT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TC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MT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704902"/>
                  </a:ext>
                </a:extLst>
              </a:tr>
              <a:tr h="189547">
                <a:tc row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Profesionales y Técnico Superior en Salud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Aux</a:t>
                      </a: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Enfermería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19,71%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226759"/>
                  </a:ext>
                </a:extLst>
              </a:tr>
              <a:tr h="18954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Lic. Enfermería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13,26%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745746"/>
                  </a:ext>
                </a:extLst>
              </a:tr>
              <a:tr h="18954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Médico Especialista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15,05%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817341"/>
                  </a:ext>
                </a:extLst>
              </a:tr>
              <a:tr h="18954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Médico General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4,30%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643196"/>
                  </a:ext>
                </a:extLst>
              </a:tr>
              <a:tr h="18954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Bioquímico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4,66%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31315"/>
                  </a:ext>
                </a:extLst>
              </a:tr>
              <a:tr h="18954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Farmacéutico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2,51%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000070"/>
                  </a:ext>
                </a:extLst>
              </a:tr>
              <a:tr h="18954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Odontólogo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4,30%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371136"/>
                  </a:ext>
                </a:extLst>
              </a:tr>
              <a:tr h="18954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Técnico </a:t>
                      </a:r>
                      <a:r>
                        <a:rPr lang="es-ES" sz="1200" b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Sup</a:t>
                      </a: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s-ES" sz="1200" b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Imagenología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2,15%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487751"/>
                  </a:ext>
                </a:extLst>
              </a:tr>
              <a:tr h="18954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Fisioterapia y Rehab.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1,43%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885806"/>
                  </a:ext>
                </a:extLst>
              </a:tr>
              <a:tr h="18954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Nutrición Clínica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0,36%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669326"/>
                  </a:ext>
                </a:extLst>
              </a:tr>
              <a:tr h="18954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Técnico Superior EEG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0,36%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79674"/>
                  </a:ext>
                </a:extLst>
              </a:tr>
              <a:tr h="18954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Trabajo Social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0,72%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882340"/>
                  </a:ext>
                </a:extLst>
              </a:tr>
              <a:tr h="18954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 Total Profes. Salud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192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68,82%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084606"/>
                  </a:ext>
                </a:extLst>
              </a:tr>
              <a:tr h="189547"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Area Administrativa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Apoyo Administrativo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10,04%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81503"/>
                  </a:ext>
                </a:extLst>
              </a:tr>
              <a:tr h="18954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Servicios Generales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8,24%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618839"/>
                  </a:ext>
                </a:extLst>
              </a:tr>
              <a:tr h="18954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Gerencia SSU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0,72%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12181"/>
                  </a:ext>
                </a:extLst>
              </a:tr>
              <a:tr h="18954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Unidad Jurídica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1,79%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305779"/>
                  </a:ext>
                </a:extLst>
              </a:tr>
              <a:tr h="18954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Unidad de Auditoria Interna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0,72%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895443"/>
                  </a:ext>
                </a:extLst>
              </a:tr>
              <a:tr h="18954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Profesional Administrativo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7,53%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867396"/>
                  </a:ext>
                </a:extLst>
              </a:tr>
              <a:tr h="18954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Técnico Superior Sistemas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0,36%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797325"/>
                  </a:ext>
                </a:extLst>
              </a:tr>
              <a:tr h="24769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Unidad de Recursos Humanos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1,43%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116756"/>
                  </a:ext>
                </a:extLst>
              </a:tr>
              <a:tr h="18954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Unidad Estadística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0,36%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974768"/>
                  </a:ext>
                </a:extLst>
              </a:tr>
              <a:tr h="18954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 Total Administración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31,18%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128965"/>
                  </a:ext>
                </a:extLst>
              </a:tr>
              <a:tr h="184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488148"/>
                  </a:ext>
                </a:extLst>
              </a:tr>
              <a:tr h="18954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SSU LP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127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128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279</a:t>
                      </a:r>
                      <a:endParaRPr lang="es-BO" sz="12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BO" sz="12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420" marR="36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8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585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167618" y="768307"/>
            <a:ext cx="646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ASESORÍA LEGAL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pic>
        <p:nvPicPr>
          <p:cNvPr id="8194" name="Picture 2" descr="El Impacto de Legaltech en el Sector Legal | GP&amp;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74" y="1513329"/>
            <a:ext cx="9646920" cy="4823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433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3268981" y="546505"/>
            <a:ext cx="8384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rgbClr val="314C6D"/>
                </a:solidFill>
                <a:latin typeface="Arial Black" panose="020B0A04020102020204" pitchFamily="34" charset="0"/>
              </a:rPr>
              <a:t>ASESORÍA </a:t>
            </a:r>
            <a:r>
              <a:rPr lang="es-BO" sz="2800" dirty="0" smtClean="0">
                <a:solidFill>
                  <a:srgbClr val="314C6D"/>
                </a:solidFill>
                <a:latin typeface="Arial Black" panose="020B0A04020102020204" pitchFamily="34" charset="0"/>
              </a:rPr>
              <a:t>LEGAL</a:t>
            </a:r>
            <a:endParaRPr lang="es-BO" sz="2800" dirty="0">
              <a:solidFill>
                <a:srgbClr val="314C6D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171105"/>
              </p:ext>
            </p:extLst>
          </p:nvPr>
        </p:nvGraphicFramePr>
        <p:xfrm>
          <a:off x="837383" y="1572819"/>
          <a:ext cx="10580496" cy="4475885"/>
        </p:xfrm>
        <a:graphic>
          <a:graphicData uri="http://schemas.openxmlformats.org/drawingml/2006/table">
            <a:tbl>
              <a:tblPr firstRow="1" firstCol="1" bandRow="1"/>
              <a:tblGrid>
                <a:gridCol w="5818511">
                  <a:extLst>
                    <a:ext uri="{9D8B030D-6E8A-4147-A177-3AD203B41FA5}">
                      <a16:colId xmlns:a16="http://schemas.microsoft.com/office/drawing/2014/main" val="84460986"/>
                    </a:ext>
                  </a:extLst>
                </a:gridCol>
                <a:gridCol w="1220691">
                  <a:extLst>
                    <a:ext uri="{9D8B030D-6E8A-4147-A177-3AD203B41FA5}">
                      <a16:colId xmlns:a16="http://schemas.microsoft.com/office/drawing/2014/main" val="2042487578"/>
                    </a:ext>
                  </a:extLst>
                </a:gridCol>
                <a:gridCol w="961543">
                  <a:extLst>
                    <a:ext uri="{9D8B030D-6E8A-4147-A177-3AD203B41FA5}">
                      <a16:colId xmlns:a16="http://schemas.microsoft.com/office/drawing/2014/main" val="2071336002"/>
                    </a:ext>
                  </a:extLst>
                </a:gridCol>
                <a:gridCol w="2579751">
                  <a:extLst>
                    <a:ext uri="{9D8B030D-6E8A-4147-A177-3AD203B41FA5}">
                      <a16:colId xmlns:a16="http://schemas.microsoft.com/office/drawing/2014/main" val="654503331"/>
                    </a:ext>
                  </a:extLst>
                </a:gridCol>
              </a:tblGrid>
              <a:tr h="453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Actividades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Línea Base 2022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Meta 2023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Medio de Verificación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053280"/>
                  </a:ext>
                </a:extLst>
              </a:tr>
              <a:tr h="3889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Asesoramiento al Honorable Directorio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Actas de Directorio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621212"/>
                  </a:ext>
                </a:extLst>
              </a:tr>
              <a:tr h="225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Elaborar Resoluciones de Directorio que se  requieran 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Resolución de Directorio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53096"/>
                  </a:ext>
                </a:extLst>
              </a:tr>
              <a:tr h="451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Asesorar en reuniones de la Comisión de Prestaciones 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Reuniones de la Comisión de Prestaciones 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192849"/>
                  </a:ext>
                </a:extLst>
              </a:tr>
              <a:tr h="451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Elaboración de Resoluciones Administrativas solicitadas 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Resolución de Comisión de Prestaciones 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324768"/>
                  </a:ext>
                </a:extLst>
              </a:tr>
              <a:tr h="451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Elaboración de Resoluciones Administrativas solicitadas 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Resoluciones Administrativas 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502900"/>
                  </a:ext>
                </a:extLst>
              </a:tr>
              <a:tr h="451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Elaboración de Contratos y Contratos Modificatorios solicitados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Contratos y Contratos Modificatorios solicitados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293008"/>
                  </a:ext>
                </a:extLst>
              </a:tr>
              <a:tr h="239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Asesoramiento a la Gerencia General y distintas Unidades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Cartas, Informes Oficios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898974"/>
                  </a:ext>
                </a:extLst>
              </a:tr>
              <a:tr h="2663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Atención a Demandas Laborales 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Demandas Laborales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813929"/>
                  </a:ext>
                </a:extLst>
              </a:tr>
              <a:tr h="227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Atención a Demandas Penales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Demandas Penales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112168"/>
                  </a:ext>
                </a:extLst>
              </a:tr>
              <a:tr h="227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Atención a Demandas Coactivas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Demandas Coactivas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114832"/>
                  </a:ext>
                </a:extLst>
              </a:tr>
              <a:tr h="4624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Avance de los Procesos supeditados a la carga procesal de los juzgados 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Reportes a la Contraloría </a:t>
                      </a:r>
                      <a:endParaRPr lang="es-BO" sz="14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851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167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167618" y="768307"/>
            <a:ext cx="646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AUDITORÍA INTERNA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111" y="1513329"/>
            <a:ext cx="10527792" cy="4503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0802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3268981" y="546505"/>
            <a:ext cx="8384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AUDITORÍA </a:t>
            </a:r>
            <a:r>
              <a:rPr lang="es-BO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INTERNA</a:t>
            </a:r>
            <a:endParaRPr lang="es-BO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195491"/>
              </p:ext>
            </p:extLst>
          </p:nvPr>
        </p:nvGraphicFramePr>
        <p:xfrm>
          <a:off x="545917" y="1204087"/>
          <a:ext cx="10530791" cy="5321922"/>
        </p:xfrm>
        <a:graphic>
          <a:graphicData uri="http://schemas.openxmlformats.org/drawingml/2006/table">
            <a:tbl>
              <a:tblPr firstRow="1" firstCol="1" bandRow="1"/>
              <a:tblGrid>
                <a:gridCol w="802777">
                  <a:extLst>
                    <a:ext uri="{9D8B030D-6E8A-4147-A177-3AD203B41FA5}">
                      <a16:colId xmlns:a16="http://schemas.microsoft.com/office/drawing/2014/main" val="4151929485"/>
                    </a:ext>
                  </a:extLst>
                </a:gridCol>
                <a:gridCol w="3398457">
                  <a:extLst>
                    <a:ext uri="{9D8B030D-6E8A-4147-A177-3AD203B41FA5}">
                      <a16:colId xmlns:a16="http://schemas.microsoft.com/office/drawing/2014/main" val="2099570886"/>
                    </a:ext>
                  </a:extLst>
                </a:gridCol>
                <a:gridCol w="457291">
                  <a:extLst>
                    <a:ext uri="{9D8B030D-6E8A-4147-A177-3AD203B41FA5}">
                      <a16:colId xmlns:a16="http://schemas.microsoft.com/office/drawing/2014/main" val="1253136220"/>
                    </a:ext>
                  </a:extLst>
                </a:gridCol>
                <a:gridCol w="802777">
                  <a:extLst>
                    <a:ext uri="{9D8B030D-6E8A-4147-A177-3AD203B41FA5}">
                      <a16:colId xmlns:a16="http://schemas.microsoft.com/office/drawing/2014/main" val="2294834297"/>
                    </a:ext>
                  </a:extLst>
                </a:gridCol>
                <a:gridCol w="802777">
                  <a:extLst>
                    <a:ext uri="{9D8B030D-6E8A-4147-A177-3AD203B41FA5}">
                      <a16:colId xmlns:a16="http://schemas.microsoft.com/office/drawing/2014/main" val="2642772652"/>
                    </a:ext>
                  </a:extLst>
                </a:gridCol>
                <a:gridCol w="345487">
                  <a:extLst>
                    <a:ext uri="{9D8B030D-6E8A-4147-A177-3AD203B41FA5}">
                      <a16:colId xmlns:a16="http://schemas.microsoft.com/office/drawing/2014/main" val="367238272"/>
                    </a:ext>
                  </a:extLst>
                </a:gridCol>
                <a:gridCol w="367647">
                  <a:extLst>
                    <a:ext uri="{9D8B030D-6E8A-4147-A177-3AD203B41FA5}">
                      <a16:colId xmlns:a16="http://schemas.microsoft.com/office/drawing/2014/main" val="1150557983"/>
                    </a:ext>
                  </a:extLst>
                </a:gridCol>
                <a:gridCol w="367647">
                  <a:extLst>
                    <a:ext uri="{9D8B030D-6E8A-4147-A177-3AD203B41FA5}">
                      <a16:colId xmlns:a16="http://schemas.microsoft.com/office/drawing/2014/main" val="425299448"/>
                    </a:ext>
                  </a:extLst>
                </a:gridCol>
                <a:gridCol w="361602">
                  <a:extLst>
                    <a:ext uri="{9D8B030D-6E8A-4147-A177-3AD203B41FA5}">
                      <a16:colId xmlns:a16="http://schemas.microsoft.com/office/drawing/2014/main" val="2266590355"/>
                    </a:ext>
                  </a:extLst>
                </a:gridCol>
                <a:gridCol w="361602">
                  <a:extLst>
                    <a:ext uri="{9D8B030D-6E8A-4147-A177-3AD203B41FA5}">
                      <a16:colId xmlns:a16="http://schemas.microsoft.com/office/drawing/2014/main" val="3830535850"/>
                    </a:ext>
                  </a:extLst>
                </a:gridCol>
                <a:gridCol w="339442">
                  <a:extLst>
                    <a:ext uri="{9D8B030D-6E8A-4147-A177-3AD203B41FA5}">
                      <a16:colId xmlns:a16="http://schemas.microsoft.com/office/drawing/2014/main" val="1325416580"/>
                    </a:ext>
                  </a:extLst>
                </a:gridCol>
                <a:gridCol w="367647">
                  <a:extLst>
                    <a:ext uri="{9D8B030D-6E8A-4147-A177-3AD203B41FA5}">
                      <a16:colId xmlns:a16="http://schemas.microsoft.com/office/drawing/2014/main" val="3157579408"/>
                    </a:ext>
                  </a:extLst>
                </a:gridCol>
                <a:gridCol w="367647">
                  <a:extLst>
                    <a:ext uri="{9D8B030D-6E8A-4147-A177-3AD203B41FA5}">
                      <a16:colId xmlns:a16="http://schemas.microsoft.com/office/drawing/2014/main" val="3866495220"/>
                    </a:ext>
                  </a:extLst>
                </a:gridCol>
                <a:gridCol w="359588">
                  <a:extLst>
                    <a:ext uri="{9D8B030D-6E8A-4147-A177-3AD203B41FA5}">
                      <a16:colId xmlns:a16="http://schemas.microsoft.com/office/drawing/2014/main" val="593957131"/>
                    </a:ext>
                  </a:extLst>
                </a:gridCol>
                <a:gridCol w="359588">
                  <a:extLst>
                    <a:ext uri="{9D8B030D-6E8A-4147-A177-3AD203B41FA5}">
                      <a16:colId xmlns:a16="http://schemas.microsoft.com/office/drawing/2014/main" val="1143327318"/>
                    </a:ext>
                  </a:extLst>
                </a:gridCol>
                <a:gridCol w="356567">
                  <a:extLst>
                    <a:ext uri="{9D8B030D-6E8A-4147-A177-3AD203B41FA5}">
                      <a16:colId xmlns:a16="http://schemas.microsoft.com/office/drawing/2014/main" val="1580128465"/>
                    </a:ext>
                  </a:extLst>
                </a:gridCol>
                <a:gridCol w="312248">
                  <a:extLst>
                    <a:ext uri="{9D8B030D-6E8A-4147-A177-3AD203B41FA5}">
                      <a16:colId xmlns:a16="http://schemas.microsoft.com/office/drawing/2014/main" val="2453034975"/>
                    </a:ext>
                  </a:extLst>
                </a:gridCol>
              </a:tblGrid>
              <a:tr h="1390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 PROGRAMADAS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DIAS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7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FECHAS</a:t>
                      </a:r>
                      <a:endParaRPr lang="es-BO" sz="13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7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M   E   S   E   S</a:t>
                      </a:r>
                      <a:endParaRPr lang="es-BO" sz="13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476432"/>
                  </a:ext>
                </a:extLst>
              </a:tr>
              <a:tr h="227270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INICIAL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ABR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AGO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DIC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021969"/>
                  </a:ext>
                </a:extLst>
              </a:tr>
              <a:tr h="182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 u="sng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Auditoria por mandato legal (1)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 u="sng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47938"/>
                  </a:ext>
                </a:extLst>
              </a:tr>
              <a:tr h="278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Auditoria de confiabilidad de los Registros y Estados Financieros del SSU-LP, gestión 2023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02/01/2023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25/12/2023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241659"/>
                  </a:ext>
                </a:extLst>
              </a:tr>
              <a:tr h="182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 u="sng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Auditorias operacionales (2)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01679"/>
                  </a:ext>
                </a:extLst>
              </a:tr>
              <a:tr h="278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Auditoria operacional al proceso de afiliación y vigencia de derechos, gestión 2022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01/02/2023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31/05/2023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476915"/>
                  </a:ext>
                </a:extLst>
              </a:tr>
              <a:tr h="182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 u="sng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Seguimientos (6)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281712"/>
                  </a:ext>
                </a:extLst>
              </a:tr>
              <a:tr h="69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Primer seguimiento a la auditoria especial de cumplimiento control y conciliación de datos liquidados en las planillas salariales y los registros individuales de cada funcionario del SSU-LP, gestiones 2017, 2018, 2019 y 2020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01/06/2023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31/08/2023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31793"/>
                  </a:ext>
                </a:extLst>
              </a:tr>
              <a:tr h="278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Segundo seguimiento a la auditoria especial pago recargo nocturno, gestión 2018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01/07/2023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27/07/2023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577118"/>
                  </a:ext>
                </a:extLst>
              </a:tr>
              <a:tr h="417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Primer seguimiento informe del auditor independiente de estados financieros, gestión 2018 (Firma Gutiérrez &amp; Thomson)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28/07/2023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31/08/2023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322424"/>
                  </a:ext>
                </a:extLst>
              </a:tr>
              <a:tr h="417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Primer seguimiento a la auditoria de confiabilidad de los registros y estados financieros del SSU-LP, al 31 de diciembre 2021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01/09/2023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30/11/2023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211348"/>
                  </a:ext>
                </a:extLst>
              </a:tr>
              <a:tr h="417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Segundo seguimiento a la auditoria de la confiabilidad de los registros y estados financieros del SSU-LP, al 31 de diciembre 2020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01/09/2023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30/11/2023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251167"/>
                  </a:ext>
                </a:extLst>
              </a:tr>
              <a:tr h="417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Segundo seguimiento referente a la evaluación del sistema de presupuestos en el SSU-LP, gestión 2018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01/12/2023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30/12/2023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51371"/>
                  </a:ext>
                </a:extLst>
              </a:tr>
              <a:tr h="182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 u="sng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 no programadas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041947"/>
                  </a:ext>
                </a:extLst>
              </a:tr>
              <a:tr h="278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02/01/2023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31/12/2023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1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78429"/>
                  </a:ext>
                </a:extLst>
              </a:tr>
              <a:tr h="149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7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3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7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BO" sz="13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7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527</a:t>
                      </a:r>
                      <a:endParaRPr lang="es-BO" sz="13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7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3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7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3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7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3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7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3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7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3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7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3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7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3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7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3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7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3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7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3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7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3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7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3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7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3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7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3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0781" marR="407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338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028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94944" y="546505"/>
            <a:ext cx="10958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TRANSPARENCIA INSTITUCIONAL Y </a:t>
            </a:r>
            <a:endParaRPr lang="es-BO" sz="28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r>
              <a:rPr lang="es-BO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LUCHA </a:t>
            </a:r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CONTRA LA </a:t>
            </a:r>
            <a:r>
              <a:rPr lang="es-BO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CORRUPCIÓN</a:t>
            </a:r>
            <a:endParaRPr lang="es-BO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432" y="1682007"/>
            <a:ext cx="9712892" cy="4724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7992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2335237" y="2012117"/>
            <a:ext cx="2371009" cy="99837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b="1" dirty="0"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</a:p>
        </p:txBody>
      </p:sp>
      <p:sp>
        <p:nvSpPr>
          <p:cNvPr id="10" name="Elipse 9"/>
          <p:cNvSpPr/>
          <p:nvPr/>
        </p:nvSpPr>
        <p:spPr>
          <a:xfrm>
            <a:off x="7213780" y="2012116"/>
            <a:ext cx="2371009" cy="99837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b="1" dirty="0">
                <a:latin typeface="Arial" panose="020B0604020202020204" pitchFamily="34" charset="0"/>
                <a:cs typeface="Arial" panose="020B0604020202020204" pitchFamily="34" charset="0"/>
              </a:rPr>
              <a:t>PRINCIPIOS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5101883" y="796224"/>
            <a:ext cx="1716259" cy="1482742"/>
            <a:chOff x="545917" y="2070183"/>
            <a:chExt cx="2142857" cy="1704762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5917" y="2070183"/>
              <a:ext cx="2142857" cy="1704762"/>
            </a:xfrm>
            <a:prstGeom prst="rect">
              <a:avLst/>
            </a:prstGeom>
          </p:spPr>
        </p:pic>
        <p:sp>
          <p:nvSpPr>
            <p:cNvPr id="3" name="Elipse 2"/>
            <p:cNvSpPr/>
            <p:nvPr/>
          </p:nvSpPr>
          <p:spPr>
            <a:xfrm>
              <a:off x="975879" y="3116966"/>
              <a:ext cx="1229626" cy="413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 dirty="0"/>
            </a:p>
          </p:txBody>
        </p:sp>
      </p:grpSp>
      <p:sp>
        <p:nvSpPr>
          <p:cNvPr id="15" name="Rectángulo redondeado 14"/>
          <p:cNvSpPr/>
          <p:nvPr/>
        </p:nvSpPr>
        <p:spPr>
          <a:xfrm>
            <a:off x="1555232" y="3249640"/>
            <a:ext cx="3931017" cy="2855740"/>
          </a:xfrm>
          <a:prstGeom prst="roundRect">
            <a:avLst/>
          </a:prstGeom>
          <a:noFill/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Honestidad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Empatía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Vocación de Servicio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6373278" y="3277774"/>
            <a:ext cx="4052012" cy="2855740"/>
          </a:xfrm>
          <a:prstGeom prst="roundRect">
            <a:avLst/>
          </a:prstGeom>
          <a:noFill/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Profesionalismo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Rigor Metodológico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Excelencia y Vanguardia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Garantía de la Seguridad y la Calidad de la atención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en Equipo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Humana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 Resolutiva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68812" y="0"/>
            <a:ext cx="5472333" cy="6858000"/>
            <a:chOff x="168812" y="0"/>
            <a:chExt cx="5472333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95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327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694944" y="546505"/>
            <a:ext cx="10958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TRANSPARENCIA INSTITUCIONAL </a:t>
            </a:r>
            <a:r>
              <a:rPr lang="es-BO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Y</a:t>
            </a:r>
          </a:p>
          <a:p>
            <a:pPr algn="r"/>
            <a:r>
              <a:rPr lang="es-BO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LUCHA CONTRA LA </a:t>
            </a:r>
            <a:r>
              <a:rPr lang="es-BO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CORRUPCIÓN</a:t>
            </a:r>
            <a:endParaRPr lang="es-BO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975756"/>
              </p:ext>
            </p:extLst>
          </p:nvPr>
        </p:nvGraphicFramePr>
        <p:xfrm>
          <a:off x="1402141" y="1900722"/>
          <a:ext cx="10250894" cy="3301560"/>
        </p:xfrm>
        <a:graphic>
          <a:graphicData uri="http://schemas.openxmlformats.org/drawingml/2006/table">
            <a:tbl>
              <a:tblPr firstRow="1" firstCol="1" bandRow="1"/>
              <a:tblGrid>
                <a:gridCol w="564725">
                  <a:extLst>
                    <a:ext uri="{9D8B030D-6E8A-4147-A177-3AD203B41FA5}">
                      <a16:colId xmlns:a16="http://schemas.microsoft.com/office/drawing/2014/main" val="3280673524"/>
                    </a:ext>
                  </a:extLst>
                </a:gridCol>
                <a:gridCol w="5513108">
                  <a:extLst>
                    <a:ext uri="{9D8B030D-6E8A-4147-A177-3AD203B41FA5}">
                      <a16:colId xmlns:a16="http://schemas.microsoft.com/office/drawing/2014/main" val="3887517400"/>
                    </a:ext>
                  </a:extLst>
                </a:gridCol>
                <a:gridCol w="1515769">
                  <a:extLst>
                    <a:ext uri="{9D8B030D-6E8A-4147-A177-3AD203B41FA5}">
                      <a16:colId xmlns:a16="http://schemas.microsoft.com/office/drawing/2014/main" val="119773404"/>
                    </a:ext>
                  </a:extLst>
                </a:gridCol>
                <a:gridCol w="1515769">
                  <a:extLst>
                    <a:ext uri="{9D8B030D-6E8A-4147-A177-3AD203B41FA5}">
                      <a16:colId xmlns:a16="http://schemas.microsoft.com/office/drawing/2014/main" val="3054227288"/>
                    </a:ext>
                  </a:extLst>
                </a:gridCol>
                <a:gridCol w="1141523">
                  <a:extLst>
                    <a:ext uri="{9D8B030D-6E8A-4147-A177-3AD203B41FA5}">
                      <a16:colId xmlns:a16="http://schemas.microsoft.com/office/drawing/2014/main" val="2305403895"/>
                    </a:ext>
                  </a:extLst>
                </a:gridCol>
              </a:tblGrid>
              <a:tr h="497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2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ACTIVIDADES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2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PRIMER SEMESTRE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2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SEGUNDO SEMESTRE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2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BO" sz="14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2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0273"/>
                  </a:ext>
                </a:extLst>
              </a:tr>
              <a:tr h="248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Gestionar denuncias de corrupción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765502"/>
                  </a:ext>
                </a:extLst>
              </a:tr>
              <a:tr h="248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Gestionar peticiones de informe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710924"/>
                  </a:ext>
                </a:extLst>
              </a:tr>
              <a:tr h="497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Revisar la transparencia de procesos de contratación de compras menores, licitaciones públicas modalidad ANPE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501785"/>
                  </a:ext>
                </a:extLst>
              </a:tr>
              <a:tr h="248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Realizar capacitaciones a través de seminarios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210948"/>
                  </a:ext>
                </a:extLst>
              </a:tr>
              <a:tr h="248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Coordinar Audiencias Públicas de Rendición de Cuentas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840133"/>
                  </a:ext>
                </a:extLst>
              </a:tr>
              <a:tr h="497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Participar de ferias, reuniones, Cumbres convocadas por el Ministerio de Justicia y Ministerio de Salud y deporte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27008"/>
                  </a:ext>
                </a:extLst>
              </a:tr>
              <a:tr h="497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Realizar capacitaciones al personal Administrativo y de Salud  en temas de Ética y Ley de Discriminación  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BO" sz="1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44546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BO" sz="16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49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125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167618" y="768307"/>
            <a:ext cx="646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SISTEMAS INFORMÁTICOS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D3AE4B5-0A43-97AD-BD6E-F2EF4FE1E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382" y="1881543"/>
            <a:ext cx="3576355" cy="247703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17CB0C1-AEDA-693F-22AC-65C10D950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114" y="1328800"/>
            <a:ext cx="3172268" cy="281026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D9D58D-DCE6-7679-BF43-B9E3034245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566"/>
          <a:stretch/>
        </p:blipFill>
        <p:spPr>
          <a:xfrm>
            <a:off x="5365701" y="3613557"/>
            <a:ext cx="4293487" cy="20291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970A1D0-CF19-03D5-7689-9DA0856FB2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2" y="1361412"/>
            <a:ext cx="4374859" cy="437485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305BB23-4FA9-6D95-9670-AA2D145D7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1326" y="4991249"/>
            <a:ext cx="2972215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18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2734491" y="546505"/>
            <a:ext cx="8918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SISTEMAS </a:t>
            </a:r>
            <a:r>
              <a:rPr lang="es-BO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INFORMÁTICOS</a:t>
            </a:r>
            <a:endParaRPr lang="es-BO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36909" y="6377734"/>
            <a:ext cx="2839239" cy="254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1000" dirty="0">
                <a:solidFill>
                  <a:srgbClr val="082A75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Fuente: Unidad de Tecnologías de Información</a:t>
            </a:r>
            <a:endParaRPr lang="es-BO" sz="1000" dirty="0">
              <a:solidFill>
                <a:srgbClr val="082A75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600181" y="2311781"/>
            <a:ext cx="7370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REORGANIZACIÓN DE LA INFRAESTRUCTURA DE SERVIDORES</a:t>
            </a:r>
            <a:endParaRPr lang="es-BO" dirty="0"/>
          </a:p>
        </p:txBody>
      </p:sp>
      <p:sp>
        <p:nvSpPr>
          <p:cNvPr id="14" name="Rectángulo 13"/>
          <p:cNvSpPr/>
          <p:nvPr/>
        </p:nvSpPr>
        <p:spPr>
          <a:xfrm>
            <a:off x="4600181" y="3422441"/>
            <a:ext cx="444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REINGENIERÍA DE LA RED DE DATOS </a:t>
            </a:r>
            <a:endParaRPr lang="es-BO" dirty="0"/>
          </a:p>
        </p:txBody>
      </p:sp>
      <p:sp>
        <p:nvSpPr>
          <p:cNvPr id="18" name="Rectángulo 17"/>
          <p:cNvSpPr/>
          <p:nvPr/>
        </p:nvSpPr>
        <p:spPr>
          <a:xfrm>
            <a:off x="4600181" y="4556223"/>
            <a:ext cx="3937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MIGRACIÓN A SOFTWARE LIBRE </a:t>
            </a:r>
            <a:endParaRPr lang="es-BO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half" idx="2"/>
          </p:nvPr>
        </p:nvSpPr>
        <p:spPr>
          <a:xfrm>
            <a:off x="836909" y="2944835"/>
            <a:ext cx="3932237" cy="1202635"/>
          </a:xfrm>
        </p:spPr>
        <p:txBody>
          <a:bodyPr>
            <a:normAutofit/>
          </a:bodyPr>
          <a:lstStyle/>
          <a:p>
            <a:r>
              <a:rPr lang="es-BO" sz="2400" b="1" dirty="0"/>
              <a:t>TECNOLOGÍAS DE LA INFORMACIÓN Y COMUNICACIÓN</a:t>
            </a:r>
            <a:endParaRPr lang="es-BO" sz="2400" dirty="0"/>
          </a:p>
        </p:txBody>
      </p:sp>
      <p:cxnSp>
        <p:nvCxnSpPr>
          <p:cNvPr id="26" name="Conector recto de flecha 25"/>
          <p:cNvCxnSpPr/>
          <p:nvPr/>
        </p:nvCxnSpPr>
        <p:spPr>
          <a:xfrm flipV="1">
            <a:off x="3676148" y="2589138"/>
            <a:ext cx="924033" cy="651019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endCxn id="14" idx="1"/>
          </p:cNvCxnSpPr>
          <p:nvPr/>
        </p:nvCxnSpPr>
        <p:spPr>
          <a:xfrm>
            <a:off x="3676148" y="3240157"/>
            <a:ext cx="924033" cy="36695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3660890" y="3243701"/>
            <a:ext cx="939291" cy="1415217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891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4086498" y="3112654"/>
            <a:ext cx="4170812" cy="9144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Gracias…</a:t>
            </a:r>
            <a:endParaRPr sz="4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68812" y="0"/>
            <a:ext cx="5401994" cy="6858000"/>
            <a:chOff x="168812" y="0"/>
            <a:chExt cx="5401994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24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7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4528458" y="611211"/>
            <a:ext cx="675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ORGANIGRAMA APROBADO 2022</a:t>
            </a:r>
            <a:endParaRPr lang="es-BO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68812" y="0"/>
            <a:ext cx="5514536" cy="6858000"/>
            <a:chOff x="168812" y="0"/>
            <a:chExt cx="5514536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1374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78" y="1071155"/>
            <a:ext cx="10384198" cy="56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0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98155" y="918235"/>
            <a:ext cx="7484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PLAN ESTRAT</a:t>
            </a:r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É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GICO INSTITUCIONAL</a:t>
            </a:r>
          </a:p>
          <a:p>
            <a:pPr algn="r"/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(PEI 2021-2025)</a:t>
            </a:r>
            <a:endParaRPr lang="es-BO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68812" y="0"/>
            <a:ext cx="5458265" cy="6858000"/>
            <a:chOff x="168812" y="0"/>
            <a:chExt cx="5458265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81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581128" y="1817766"/>
            <a:ext cx="415903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BO" b="1" dirty="0">
                <a:solidFill>
                  <a:srgbClr val="4454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Políticas Institucionales</a:t>
            </a:r>
            <a:endParaRPr lang="es-ES" sz="32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BO" b="1" dirty="0">
                <a:solidFill>
                  <a:srgbClr val="4454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Seguro Social Universitario La Paz</a:t>
            </a:r>
            <a:endParaRPr lang="es-ES" sz="3200" b="1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41678294"/>
              </p:ext>
            </p:extLst>
          </p:nvPr>
        </p:nvGraphicFramePr>
        <p:xfrm>
          <a:off x="3172823" y="2555905"/>
          <a:ext cx="7321006" cy="401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6415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98155" y="918235"/>
            <a:ext cx="7484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PLAN ESTRAT</a:t>
            </a:r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É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GICO INSTITUCIONAL</a:t>
            </a:r>
          </a:p>
          <a:p>
            <a:pPr algn="r"/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(PEI 2021-2025)</a:t>
            </a:r>
            <a:endParaRPr lang="es-BO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68812" y="0"/>
            <a:ext cx="5458265" cy="6858000"/>
            <a:chOff x="168812" y="0"/>
            <a:chExt cx="5458265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81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834711"/>
              </p:ext>
            </p:extLst>
          </p:nvPr>
        </p:nvGraphicFramePr>
        <p:xfrm>
          <a:off x="1571205" y="3429000"/>
          <a:ext cx="9126583" cy="1121664"/>
        </p:xfrm>
        <a:graphic>
          <a:graphicData uri="http://schemas.openxmlformats.org/drawingml/2006/table">
            <a:tbl>
              <a:tblPr firstRow="1" firstCol="1" bandRow="1"/>
              <a:tblGrid>
                <a:gridCol w="4193869">
                  <a:extLst>
                    <a:ext uri="{9D8B030D-6E8A-4147-A177-3AD203B41FA5}">
                      <a16:colId xmlns:a16="http://schemas.microsoft.com/office/drawing/2014/main" val="869729710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val="102270714"/>
                    </a:ext>
                  </a:extLst>
                </a:gridCol>
                <a:gridCol w="4053148">
                  <a:extLst>
                    <a:ext uri="{9D8B030D-6E8A-4147-A177-3AD203B41FA5}">
                      <a16:colId xmlns:a16="http://schemas.microsoft.com/office/drawing/2014/main" val="3261749792"/>
                    </a:ext>
                  </a:extLst>
                </a:gridCol>
              </a:tblGrid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PILAR 3</a:t>
                      </a:r>
                      <a:endParaRPr lang="es-ES" sz="36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(Agenda Patriótica)</a:t>
                      </a:r>
                      <a:endParaRPr lang="es-ES" sz="36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S" sz="36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EJE ESTRATEGICO 6</a:t>
                      </a:r>
                      <a:endParaRPr lang="es-ES" sz="36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(PDES 2021-2025)</a:t>
                      </a:r>
                      <a:endParaRPr lang="es-ES" sz="36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934743"/>
                  </a:ext>
                </a:extLst>
              </a:tr>
              <a:tr h="376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“Salud, educación y deporte para la formación de un ser humano integral”</a:t>
                      </a:r>
                      <a:endParaRPr lang="es-ES" sz="36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S" sz="36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Salud y deportes para proteger la vida con cuidado integral en tiempos de pandemia</a:t>
                      </a:r>
                      <a:endParaRPr lang="es-ES" sz="36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11943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3086497" y="2600493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BO" b="1" dirty="0">
                <a:solidFill>
                  <a:srgbClr val="4454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Eje Estratégico en Salud del PDES 2021-2025</a:t>
            </a:r>
            <a:endParaRPr lang="es-ES" sz="32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BO" b="1" dirty="0">
                <a:solidFill>
                  <a:srgbClr val="4454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Seguro Social Universitario La Paz</a:t>
            </a:r>
            <a:endParaRPr lang="es-ES" sz="3200" b="1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3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3026" y="918235"/>
            <a:ext cx="7659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PLAN ESTRAT</a:t>
            </a:r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É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GICO INSTITUCIONAL (PEI 2021-2025)</a:t>
            </a:r>
            <a:endParaRPr lang="es-BO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68812" y="0"/>
            <a:ext cx="5458265" cy="6858000"/>
            <a:chOff x="168812" y="0"/>
            <a:chExt cx="5458265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81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0663"/>
              </p:ext>
            </p:extLst>
          </p:nvPr>
        </p:nvGraphicFramePr>
        <p:xfrm>
          <a:off x="2297712" y="3050732"/>
          <a:ext cx="8362953" cy="349991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93419">
                  <a:extLst>
                    <a:ext uri="{9D8B030D-6E8A-4147-A177-3AD203B41FA5}">
                      <a16:colId xmlns:a16="http://schemas.microsoft.com/office/drawing/2014/main" val="1513682901"/>
                    </a:ext>
                  </a:extLst>
                </a:gridCol>
                <a:gridCol w="393419">
                  <a:extLst>
                    <a:ext uri="{9D8B030D-6E8A-4147-A177-3AD203B41FA5}">
                      <a16:colId xmlns:a16="http://schemas.microsoft.com/office/drawing/2014/main" val="3550673223"/>
                    </a:ext>
                  </a:extLst>
                </a:gridCol>
                <a:gridCol w="393419">
                  <a:extLst>
                    <a:ext uri="{9D8B030D-6E8A-4147-A177-3AD203B41FA5}">
                      <a16:colId xmlns:a16="http://schemas.microsoft.com/office/drawing/2014/main" val="925970901"/>
                    </a:ext>
                  </a:extLst>
                </a:gridCol>
                <a:gridCol w="393419">
                  <a:extLst>
                    <a:ext uri="{9D8B030D-6E8A-4147-A177-3AD203B41FA5}">
                      <a16:colId xmlns:a16="http://schemas.microsoft.com/office/drawing/2014/main" val="1236658012"/>
                    </a:ext>
                  </a:extLst>
                </a:gridCol>
                <a:gridCol w="393419">
                  <a:extLst>
                    <a:ext uri="{9D8B030D-6E8A-4147-A177-3AD203B41FA5}">
                      <a16:colId xmlns:a16="http://schemas.microsoft.com/office/drawing/2014/main" val="1901335442"/>
                    </a:ext>
                  </a:extLst>
                </a:gridCol>
                <a:gridCol w="393419">
                  <a:extLst>
                    <a:ext uri="{9D8B030D-6E8A-4147-A177-3AD203B41FA5}">
                      <a16:colId xmlns:a16="http://schemas.microsoft.com/office/drawing/2014/main" val="2146300614"/>
                    </a:ext>
                  </a:extLst>
                </a:gridCol>
                <a:gridCol w="6002439">
                  <a:extLst>
                    <a:ext uri="{9D8B030D-6E8A-4147-A177-3AD203B41FA5}">
                      <a16:colId xmlns:a16="http://schemas.microsoft.com/office/drawing/2014/main" val="2660212798"/>
                    </a:ext>
                  </a:extLst>
                </a:gridCol>
              </a:tblGrid>
              <a:tr h="235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AI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DESCRIPCION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864795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Salud, Educación y Deportes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495778"/>
                  </a:ext>
                </a:extLst>
              </a:tr>
              <a:tr h="43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Salud y deporte para proteger  la vida con cuidado integral en tiempos de pandemia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261959"/>
                  </a:ext>
                </a:extLst>
              </a:tr>
              <a:tr h="858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Fortalecer y universalizar la Política Nacional de Salud Familiar Comunitaria Intercultural que prioriza la promoción de la salud y la prevención de enfermedades en los tres niveles de atención, recuperando l medicina tradicional ancestral.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341883"/>
                  </a:ext>
                </a:extLst>
              </a:tr>
              <a:tr h="43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Se ha implementado una estrategia de evaluación de calidad a los servicios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892190"/>
                  </a:ext>
                </a:extLst>
              </a:tr>
              <a:tr h="43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solidFill>
                      <a:srgbClr val="D9FF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solidFill>
                      <a:srgbClr val="D9FF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solidFill>
                      <a:srgbClr val="D9FF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FF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Implementar un sistema de evaluación de en la prestación de servicios en los Establecimientos de Salud de la Seguridad Social a Corto Plazo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359026"/>
                  </a:ext>
                </a:extLst>
              </a:tr>
              <a:tr h="854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Otorgar prestaciones integrales en salud en especie y en dinero, en los regímenes de Enfermedad, Maternidad y Riesgos Profesionales a corto plazo, en favor de la población asegurada del SSULP en un marco de gestión con calidad.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66259"/>
                  </a:ext>
                </a:extLst>
              </a:tr>
            </a:tbl>
          </a:graphicData>
        </a:graphic>
      </p:graphicFrame>
      <p:sp>
        <p:nvSpPr>
          <p:cNvPr id="12" name="Rectángulo redondeado 11"/>
          <p:cNvSpPr/>
          <p:nvPr/>
        </p:nvSpPr>
        <p:spPr>
          <a:xfrm>
            <a:off x="1916713" y="2503706"/>
            <a:ext cx="819151" cy="285751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/>
              <a:t>PGDES </a:t>
            </a:r>
          </a:p>
          <a:p>
            <a:pPr algn="ctr"/>
            <a:r>
              <a:rPr lang="es-MX" sz="1050" b="1" dirty="0"/>
              <a:t>(AP 2025)</a:t>
            </a:r>
            <a:endParaRPr lang="en-US" sz="1050" b="1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2793013" y="2503706"/>
            <a:ext cx="847725" cy="28575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/>
              <a:t>PDES </a:t>
            </a:r>
          </a:p>
          <a:p>
            <a:pPr algn="ctr"/>
            <a:r>
              <a:rPr lang="es-MX" sz="1050" b="1" dirty="0"/>
              <a:t>2021-2025</a:t>
            </a:r>
            <a:endParaRPr lang="en-US" sz="1050" b="1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3683598" y="2502563"/>
            <a:ext cx="847725" cy="28575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/>
              <a:t>PSDI </a:t>
            </a:r>
          </a:p>
          <a:p>
            <a:pPr algn="ctr"/>
            <a:r>
              <a:rPr lang="es-MX" sz="1050" b="1" dirty="0"/>
              <a:t>2021-2025</a:t>
            </a:r>
            <a:endParaRPr lang="en-US" sz="1050" b="1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4588475" y="2502562"/>
            <a:ext cx="847725" cy="28575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/>
              <a:t>PEI  SSULP</a:t>
            </a:r>
          </a:p>
          <a:p>
            <a:pPr algn="ctr"/>
            <a:r>
              <a:rPr lang="es-MX" sz="1050" b="1" dirty="0"/>
              <a:t>2021-2025</a:t>
            </a:r>
            <a:endParaRPr lang="en-US" sz="1050" b="1" dirty="0"/>
          </a:p>
        </p:txBody>
      </p:sp>
      <p:sp>
        <p:nvSpPr>
          <p:cNvPr id="17" name="Abrir llave 16"/>
          <p:cNvSpPr/>
          <p:nvPr/>
        </p:nvSpPr>
        <p:spPr>
          <a:xfrm rot="5400000">
            <a:off x="3221637" y="2540005"/>
            <a:ext cx="152400" cy="957263"/>
          </a:xfrm>
          <a:prstGeom prst="leftBrace">
            <a:avLst>
              <a:gd name="adj1" fmla="val 55207"/>
              <a:gd name="adj2" fmla="val 509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brir llave 17"/>
          <p:cNvSpPr/>
          <p:nvPr/>
        </p:nvSpPr>
        <p:spPr>
          <a:xfrm rot="5400000">
            <a:off x="2430538" y="2869142"/>
            <a:ext cx="152400" cy="289466"/>
          </a:xfrm>
          <a:prstGeom prst="leftBrace">
            <a:avLst>
              <a:gd name="adj1" fmla="val 55207"/>
              <a:gd name="adj2" fmla="val 50995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brir llave 18"/>
          <p:cNvSpPr/>
          <p:nvPr/>
        </p:nvSpPr>
        <p:spPr>
          <a:xfrm rot="5400000">
            <a:off x="3996068" y="2871522"/>
            <a:ext cx="152400" cy="289466"/>
          </a:xfrm>
          <a:prstGeom prst="leftBrace">
            <a:avLst>
              <a:gd name="adj1" fmla="val 55207"/>
              <a:gd name="adj2" fmla="val 50995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brir llave 19"/>
          <p:cNvSpPr/>
          <p:nvPr/>
        </p:nvSpPr>
        <p:spPr>
          <a:xfrm rot="5400000">
            <a:off x="4398500" y="2878665"/>
            <a:ext cx="152400" cy="289466"/>
          </a:xfrm>
          <a:prstGeom prst="leftBrace">
            <a:avLst>
              <a:gd name="adj1" fmla="val 55207"/>
              <a:gd name="adj2" fmla="val 50995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orma libre 20"/>
          <p:cNvSpPr/>
          <p:nvPr/>
        </p:nvSpPr>
        <p:spPr>
          <a:xfrm>
            <a:off x="2289746" y="2795938"/>
            <a:ext cx="227041" cy="173832"/>
          </a:xfrm>
          <a:custGeom>
            <a:avLst/>
            <a:gdLst>
              <a:gd name="connsiteX0" fmla="*/ 10347 w 223978"/>
              <a:gd name="connsiteY0" fmla="*/ 0 h 159544"/>
              <a:gd name="connsiteX1" fmla="*/ 22254 w 223978"/>
              <a:gd name="connsiteY1" fmla="*/ 85725 h 159544"/>
              <a:gd name="connsiteX2" fmla="*/ 207991 w 223978"/>
              <a:gd name="connsiteY2" fmla="*/ 90488 h 159544"/>
              <a:gd name="connsiteX3" fmla="*/ 212754 w 223978"/>
              <a:gd name="connsiteY3" fmla="*/ 159544 h 15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78" h="159544">
                <a:moveTo>
                  <a:pt x="10347" y="0"/>
                </a:moveTo>
                <a:cubicBezTo>
                  <a:pt x="-170" y="35322"/>
                  <a:pt x="-10687" y="70644"/>
                  <a:pt x="22254" y="85725"/>
                </a:cubicBezTo>
                <a:cubicBezTo>
                  <a:pt x="55195" y="100806"/>
                  <a:pt x="176241" y="78185"/>
                  <a:pt x="207991" y="90488"/>
                </a:cubicBezTo>
                <a:cubicBezTo>
                  <a:pt x="239741" y="102791"/>
                  <a:pt x="214738" y="155972"/>
                  <a:pt x="212754" y="159544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rma libre 21"/>
          <p:cNvSpPr/>
          <p:nvPr/>
        </p:nvSpPr>
        <p:spPr>
          <a:xfrm>
            <a:off x="3196587" y="2788313"/>
            <a:ext cx="93956" cy="185076"/>
          </a:xfrm>
          <a:custGeom>
            <a:avLst/>
            <a:gdLst>
              <a:gd name="connsiteX0" fmla="*/ 6001 w 93956"/>
              <a:gd name="connsiteY0" fmla="*/ 0 h 164306"/>
              <a:gd name="connsiteX1" fmla="*/ 8382 w 93956"/>
              <a:gd name="connsiteY1" fmla="*/ 50006 h 164306"/>
              <a:gd name="connsiteX2" fmla="*/ 86964 w 93956"/>
              <a:gd name="connsiteY2" fmla="*/ 66675 h 164306"/>
              <a:gd name="connsiteX3" fmla="*/ 91726 w 93956"/>
              <a:gd name="connsiteY3" fmla="*/ 164306 h 16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56" h="164306">
                <a:moveTo>
                  <a:pt x="6001" y="0"/>
                </a:moveTo>
                <a:cubicBezTo>
                  <a:pt x="444" y="19447"/>
                  <a:pt x="-5112" y="38894"/>
                  <a:pt x="8382" y="50006"/>
                </a:cubicBezTo>
                <a:cubicBezTo>
                  <a:pt x="21876" y="61119"/>
                  <a:pt x="73073" y="47625"/>
                  <a:pt x="86964" y="66675"/>
                </a:cubicBezTo>
                <a:cubicBezTo>
                  <a:pt x="100855" y="85725"/>
                  <a:pt x="89345" y="150019"/>
                  <a:pt x="91726" y="164306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rma libre 22"/>
          <p:cNvSpPr/>
          <p:nvPr/>
        </p:nvSpPr>
        <p:spPr>
          <a:xfrm>
            <a:off x="4055530" y="2788313"/>
            <a:ext cx="59935" cy="181457"/>
          </a:xfrm>
          <a:custGeom>
            <a:avLst/>
            <a:gdLst>
              <a:gd name="connsiteX0" fmla="*/ 13833 w 59935"/>
              <a:gd name="connsiteY0" fmla="*/ 166688 h 166688"/>
              <a:gd name="connsiteX1" fmla="*/ 1927 w 59935"/>
              <a:gd name="connsiteY1" fmla="*/ 76200 h 166688"/>
              <a:gd name="connsiteX2" fmla="*/ 49552 w 59935"/>
              <a:gd name="connsiteY2" fmla="*/ 45244 h 166688"/>
              <a:gd name="connsiteX3" fmla="*/ 59077 w 59935"/>
              <a:gd name="connsiteY3" fmla="*/ 0 h 16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35" h="166688">
                <a:moveTo>
                  <a:pt x="13833" y="166688"/>
                </a:moveTo>
                <a:cubicBezTo>
                  <a:pt x="4903" y="131564"/>
                  <a:pt x="-4026" y="96441"/>
                  <a:pt x="1927" y="76200"/>
                </a:cubicBezTo>
                <a:cubicBezTo>
                  <a:pt x="7880" y="55959"/>
                  <a:pt x="40027" y="57944"/>
                  <a:pt x="49552" y="45244"/>
                </a:cubicBezTo>
                <a:cubicBezTo>
                  <a:pt x="59077" y="32544"/>
                  <a:pt x="61458" y="3175"/>
                  <a:pt x="59077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orma libre 23"/>
          <p:cNvSpPr/>
          <p:nvPr/>
        </p:nvSpPr>
        <p:spPr>
          <a:xfrm>
            <a:off x="4469188" y="2795938"/>
            <a:ext cx="538388" cy="178594"/>
          </a:xfrm>
          <a:custGeom>
            <a:avLst/>
            <a:gdLst>
              <a:gd name="connsiteX0" fmla="*/ 225 w 538388"/>
              <a:gd name="connsiteY0" fmla="*/ 178594 h 178594"/>
              <a:gd name="connsiteX1" fmla="*/ 74044 w 538388"/>
              <a:gd name="connsiteY1" fmla="*/ 130969 h 178594"/>
              <a:gd name="connsiteX2" fmla="*/ 455044 w 538388"/>
              <a:gd name="connsiteY2" fmla="*/ 119063 h 178594"/>
              <a:gd name="connsiteX3" fmla="*/ 538388 w 538388"/>
              <a:gd name="connsiteY3" fmla="*/ 0 h 17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388" h="178594">
                <a:moveTo>
                  <a:pt x="225" y="178594"/>
                </a:moveTo>
                <a:cubicBezTo>
                  <a:pt x="-767" y="159742"/>
                  <a:pt x="-1759" y="140891"/>
                  <a:pt x="74044" y="130969"/>
                </a:cubicBezTo>
                <a:cubicBezTo>
                  <a:pt x="149847" y="121047"/>
                  <a:pt x="377653" y="140891"/>
                  <a:pt x="455044" y="119063"/>
                </a:cubicBezTo>
                <a:cubicBezTo>
                  <a:pt x="532435" y="97235"/>
                  <a:pt x="525291" y="34528"/>
                  <a:pt x="538388" y="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Conector recto de flecha 24"/>
          <p:cNvCxnSpPr/>
          <p:nvPr/>
        </p:nvCxnSpPr>
        <p:spPr>
          <a:xfrm>
            <a:off x="4469188" y="3298382"/>
            <a:ext cx="0" cy="259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4055530" y="3290762"/>
            <a:ext cx="0" cy="202692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3671218" y="3298382"/>
            <a:ext cx="0" cy="16002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3275303" y="3290762"/>
            <a:ext cx="0" cy="9906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2882548" y="3290762"/>
            <a:ext cx="0" cy="3810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531090" y="1630829"/>
            <a:ext cx="583487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solidFill>
                  <a:srgbClr val="4454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ARTICULACIÓN AL PSDI Y PDES 2021-2025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solidFill>
                  <a:srgbClr val="4454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Acción Estratégica Institucional 1</a:t>
            </a:r>
            <a:endParaRPr lang="es-ES" sz="3200" b="1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91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3026" y="918235"/>
            <a:ext cx="7659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PLAN ESTRAT</a:t>
            </a:r>
            <a:r>
              <a:rPr lang="es-BO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É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GICO INSTITUCIONAL (PEI 2021-2025)</a:t>
            </a:r>
            <a:endParaRPr lang="es-BO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68812" y="0"/>
            <a:ext cx="5458265" cy="6858000"/>
            <a:chOff x="168812" y="0"/>
            <a:chExt cx="5458265" cy="685800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8812" y="0"/>
              <a:ext cx="14068" cy="6858000"/>
            </a:xfrm>
            <a:prstGeom prst="line">
              <a:avLst/>
            </a:prstGeom>
            <a:ln w="381000">
              <a:gradFill>
                <a:gsLst>
                  <a:gs pos="0">
                    <a:schemeClr val="accent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545917" y="146395"/>
              <a:ext cx="5081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2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Seguro Social Universitario La Paz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0" y="6144491"/>
            <a:ext cx="814386" cy="586667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531090" y="1630829"/>
            <a:ext cx="583487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solidFill>
                  <a:srgbClr val="4454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ARTICULACIÓN AL PSDI Y PDES 2021-2025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solidFill>
                  <a:srgbClr val="4454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Acción Estratégica Institucional 2</a:t>
            </a:r>
            <a:endParaRPr lang="es-ES" sz="3200" b="1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462162"/>
              </p:ext>
            </p:extLst>
          </p:nvPr>
        </p:nvGraphicFramePr>
        <p:xfrm>
          <a:off x="2358665" y="2981047"/>
          <a:ext cx="8362953" cy="3704941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93419">
                  <a:extLst>
                    <a:ext uri="{9D8B030D-6E8A-4147-A177-3AD203B41FA5}">
                      <a16:colId xmlns:a16="http://schemas.microsoft.com/office/drawing/2014/main" val="1513682901"/>
                    </a:ext>
                  </a:extLst>
                </a:gridCol>
                <a:gridCol w="393419">
                  <a:extLst>
                    <a:ext uri="{9D8B030D-6E8A-4147-A177-3AD203B41FA5}">
                      <a16:colId xmlns:a16="http://schemas.microsoft.com/office/drawing/2014/main" val="3550673223"/>
                    </a:ext>
                  </a:extLst>
                </a:gridCol>
                <a:gridCol w="393419">
                  <a:extLst>
                    <a:ext uri="{9D8B030D-6E8A-4147-A177-3AD203B41FA5}">
                      <a16:colId xmlns:a16="http://schemas.microsoft.com/office/drawing/2014/main" val="925970901"/>
                    </a:ext>
                  </a:extLst>
                </a:gridCol>
                <a:gridCol w="393419">
                  <a:extLst>
                    <a:ext uri="{9D8B030D-6E8A-4147-A177-3AD203B41FA5}">
                      <a16:colId xmlns:a16="http://schemas.microsoft.com/office/drawing/2014/main" val="1236658012"/>
                    </a:ext>
                  </a:extLst>
                </a:gridCol>
                <a:gridCol w="393419">
                  <a:extLst>
                    <a:ext uri="{9D8B030D-6E8A-4147-A177-3AD203B41FA5}">
                      <a16:colId xmlns:a16="http://schemas.microsoft.com/office/drawing/2014/main" val="1901335442"/>
                    </a:ext>
                  </a:extLst>
                </a:gridCol>
                <a:gridCol w="393419">
                  <a:extLst>
                    <a:ext uri="{9D8B030D-6E8A-4147-A177-3AD203B41FA5}">
                      <a16:colId xmlns:a16="http://schemas.microsoft.com/office/drawing/2014/main" val="2146300614"/>
                    </a:ext>
                  </a:extLst>
                </a:gridCol>
                <a:gridCol w="6002439">
                  <a:extLst>
                    <a:ext uri="{9D8B030D-6E8A-4147-A177-3AD203B41FA5}">
                      <a16:colId xmlns:a16="http://schemas.microsoft.com/office/drawing/2014/main" val="2660212798"/>
                    </a:ext>
                  </a:extLst>
                </a:gridCol>
              </a:tblGrid>
              <a:tr h="235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AI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DESCRIPCION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864795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Soberanía y transparencia en la gestión pública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495778"/>
                  </a:ext>
                </a:extLst>
              </a:tr>
              <a:tr h="43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Reforma judicial, gestión publica digitalizada y transparente; seguridad y defensa integral con soberanía nacional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261959"/>
                  </a:ext>
                </a:extLst>
              </a:tr>
              <a:tr h="858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Impulsar el acceso a la justicia social y reparadora para todas y todos sobre la base de la reforma del sistema judicial y de una gestión publica transparente que lucha frontalmente contra la corrupción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341883"/>
                  </a:ext>
                </a:extLst>
              </a:tr>
              <a:tr h="43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ha fortalecido la gestión publica para el ejercicio democrático e institucional del estado conforme a las necesidades del pueblo boliviano fortaleciendo el acceso a la información y comunicación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892190"/>
                  </a:ext>
                </a:extLst>
              </a:tr>
              <a:tr h="43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solidFill>
                      <a:srgbClr val="D9FF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solidFill>
                      <a:srgbClr val="D9FF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solidFill>
                      <a:srgbClr val="D9FF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FF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Pública a través de acciones de coordinación, apoyo institucional, seguimiento y evaluación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359026"/>
                  </a:ext>
                </a:extLst>
              </a:tr>
              <a:tr h="854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06" marR="11906" marT="11906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 una  Gestión Administrativa Financiera y de Recursos Humanos para el SSULP sostenible con un Sistema de Información consolidado.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66259"/>
                  </a:ext>
                </a:extLst>
              </a:tr>
            </a:tbl>
          </a:graphicData>
        </a:graphic>
      </p:graphicFrame>
      <p:sp>
        <p:nvSpPr>
          <p:cNvPr id="32" name="Rectángulo redondeado 31"/>
          <p:cNvSpPr/>
          <p:nvPr/>
        </p:nvSpPr>
        <p:spPr>
          <a:xfrm>
            <a:off x="1989571" y="2434021"/>
            <a:ext cx="819151" cy="285751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/>
              <a:t>PGDES </a:t>
            </a:r>
          </a:p>
          <a:p>
            <a:pPr algn="ctr"/>
            <a:r>
              <a:rPr lang="es-MX" sz="1050" b="1" dirty="0"/>
              <a:t>(AP 2025)</a:t>
            </a:r>
            <a:endParaRPr lang="en-US" sz="1050" b="1" dirty="0"/>
          </a:p>
        </p:txBody>
      </p:sp>
      <p:sp>
        <p:nvSpPr>
          <p:cNvPr id="33" name="Rectángulo redondeado 32"/>
          <p:cNvSpPr/>
          <p:nvPr/>
        </p:nvSpPr>
        <p:spPr>
          <a:xfrm>
            <a:off x="2853966" y="2434021"/>
            <a:ext cx="847725" cy="28575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/>
              <a:t>PDES </a:t>
            </a:r>
          </a:p>
          <a:p>
            <a:pPr algn="ctr"/>
            <a:r>
              <a:rPr lang="es-MX" sz="1050" b="1" dirty="0"/>
              <a:t>2021-2025</a:t>
            </a:r>
            <a:endParaRPr lang="en-US" sz="1050" b="1" dirty="0"/>
          </a:p>
        </p:txBody>
      </p:sp>
      <p:sp>
        <p:nvSpPr>
          <p:cNvPr id="34" name="Rectángulo redondeado 33"/>
          <p:cNvSpPr/>
          <p:nvPr/>
        </p:nvSpPr>
        <p:spPr>
          <a:xfrm>
            <a:off x="3744551" y="2432878"/>
            <a:ext cx="847725" cy="28575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/>
              <a:t>PSDI </a:t>
            </a:r>
          </a:p>
          <a:p>
            <a:pPr algn="ctr"/>
            <a:r>
              <a:rPr lang="es-MX" sz="1050" b="1" dirty="0"/>
              <a:t>2021-2025</a:t>
            </a:r>
            <a:endParaRPr lang="en-US" sz="1050" b="1" dirty="0"/>
          </a:p>
        </p:txBody>
      </p:sp>
      <p:sp>
        <p:nvSpPr>
          <p:cNvPr id="35" name="Rectángulo redondeado 34"/>
          <p:cNvSpPr/>
          <p:nvPr/>
        </p:nvSpPr>
        <p:spPr>
          <a:xfrm>
            <a:off x="4649428" y="2432877"/>
            <a:ext cx="847725" cy="28575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/>
              <a:t>PEI SSULP</a:t>
            </a:r>
          </a:p>
          <a:p>
            <a:pPr algn="ctr"/>
            <a:r>
              <a:rPr lang="es-MX" sz="1050" b="1" dirty="0"/>
              <a:t>2021-2025</a:t>
            </a:r>
            <a:endParaRPr lang="en-US" sz="1050" b="1" dirty="0"/>
          </a:p>
        </p:txBody>
      </p:sp>
      <p:sp>
        <p:nvSpPr>
          <p:cNvPr id="36" name="Abrir llave 35"/>
          <p:cNvSpPr/>
          <p:nvPr/>
        </p:nvSpPr>
        <p:spPr>
          <a:xfrm rot="5400000">
            <a:off x="3282590" y="2477462"/>
            <a:ext cx="152400" cy="957263"/>
          </a:xfrm>
          <a:prstGeom prst="leftBrace">
            <a:avLst>
              <a:gd name="adj1" fmla="val 55207"/>
              <a:gd name="adj2" fmla="val 509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brir llave 36"/>
          <p:cNvSpPr/>
          <p:nvPr/>
        </p:nvSpPr>
        <p:spPr>
          <a:xfrm rot="5400000">
            <a:off x="2491491" y="2811361"/>
            <a:ext cx="152400" cy="289466"/>
          </a:xfrm>
          <a:prstGeom prst="leftBrace">
            <a:avLst>
              <a:gd name="adj1" fmla="val 55207"/>
              <a:gd name="adj2" fmla="val 50995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brir llave 37"/>
          <p:cNvSpPr/>
          <p:nvPr/>
        </p:nvSpPr>
        <p:spPr>
          <a:xfrm rot="5400000">
            <a:off x="4057021" y="2811360"/>
            <a:ext cx="152400" cy="289466"/>
          </a:xfrm>
          <a:prstGeom prst="leftBrace">
            <a:avLst>
              <a:gd name="adj1" fmla="val 55207"/>
              <a:gd name="adj2" fmla="val 50995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Abrir llave 38"/>
          <p:cNvSpPr/>
          <p:nvPr/>
        </p:nvSpPr>
        <p:spPr>
          <a:xfrm rot="5400000">
            <a:off x="4459453" y="2811360"/>
            <a:ext cx="152400" cy="289466"/>
          </a:xfrm>
          <a:prstGeom prst="leftBrace">
            <a:avLst>
              <a:gd name="adj1" fmla="val 55207"/>
              <a:gd name="adj2" fmla="val 50995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orma libre 39"/>
          <p:cNvSpPr/>
          <p:nvPr/>
        </p:nvSpPr>
        <p:spPr>
          <a:xfrm>
            <a:off x="2350699" y="2726253"/>
            <a:ext cx="227041" cy="173832"/>
          </a:xfrm>
          <a:custGeom>
            <a:avLst/>
            <a:gdLst>
              <a:gd name="connsiteX0" fmla="*/ 10347 w 223978"/>
              <a:gd name="connsiteY0" fmla="*/ 0 h 159544"/>
              <a:gd name="connsiteX1" fmla="*/ 22254 w 223978"/>
              <a:gd name="connsiteY1" fmla="*/ 85725 h 159544"/>
              <a:gd name="connsiteX2" fmla="*/ 207991 w 223978"/>
              <a:gd name="connsiteY2" fmla="*/ 90488 h 159544"/>
              <a:gd name="connsiteX3" fmla="*/ 212754 w 223978"/>
              <a:gd name="connsiteY3" fmla="*/ 159544 h 15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78" h="159544">
                <a:moveTo>
                  <a:pt x="10347" y="0"/>
                </a:moveTo>
                <a:cubicBezTo>
                  <a:pt x="-170" y="35322"/>
                  <a:pt x="-10687" y="70644"/>
                  <a:pt x="22254" y="85725"/>
                </a:cubicBezTo>
                <a:cubicBezTo>
                  <a:pt x="55195" y="100806"/>
                  <a:pt x="176241" y="78185"/>
                  <a:pt x="207991" y="90488"/>
                </a:cubicBezTo>
                <a:cubicBezTo>
                  <a:pt x="239741" y="102791"/>
                  <a:pt x="214738" y="155972"/>
                  <a:pt x="212754" y="159544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orma libre 40"/>
          <p:cNvSpPr/>
          <p:nvPr/>
        </p:nvSpPr>
        <p:spPr>
          <a:xfrm>
            <a:off x="3257540" y="2718628"/>
            <a:ext cx="93956" cy="185076"/>
          </a:xfrm>
          <a:custGeom>
            <a:avLst/>
            <a:gdLst>
              <a:gd name="connsiteX0" fmla="*/ 6001 w 93956"/>
              <a:gd name="connsiteY0" fmla="*/ 0 h 164306"/>
              <a:gd name="connsiteX1" fmla="*/ 8382 w 93956"/>
              <a:gd name="connsiteY1" fmla="*/ 50006 h 164306"/>
              <a:gd name="connsiteX2" fmla="*/ 86964 w 93956"/>
              <a:gd name="connsiteY2" fmla="*/ 66675 h 164306"/>
              <a:gd name="connsiteX3" fmla="*/ 91726 w 93956"/>
              <a:gd name="connsiteY3" fmla="*/ 164306 h 16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56" h="164306">
                <a:moveTo>
                  <a:pt x="6001" y="0"/>
                </a:moveTo>
                <a:cubicBezTo>
                  <a:pt x="444" y="19447"/>
                  <a:pt x="-5112" y="38894"/>
                  <a:pt x="8382" y="50006"/>
                </a:cubicBezTo>
                <a:cubicBezTo>
                  <a:pt x="21876" y="61119"/>
                  <a:pt x="73073" y="47625"/>
                  <a:pt x="86964" y="66675"/>
                </a:cubicBezTo>
                <a:cubicBezTo>
                  <a:pt x="100855" y="85725"/>
                  <a:pt x="89345" y="150019"/>
                  <a:pt x="91726" y="164306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orma libre 41"/>
          <p:cNvSpPr/>
          <p:nvPr/>
        </p:nvSpPr>
        <p:spPr>
          <a:xfrm>
            <a:off x="4116483" y="2718628"/>
            <a:ext cx="59935" cy="181457"/>
          </a:xfrm>
          <a:custGeom>
            <a:avLst/>
            <a:gdLst>
              <a:gd name="connsiteX0" fmla="*/ 13833 w 59935"/>
              <a:gd name="connsiteY0" fmla="*/ 166688 h 166688"/>
              <a:gd name="connsiteX1" fmla="*/ 1927 w 59935"/>
              <a:gd name="connsiteY1" fmla="*/ 76200 h 166688"/>
              <a:gd name="connsiteX2" fmla="*/ 49552 w 59935"/>
              <a:gd name="connsiteY2" fmla="*/ 45244 h 166688"/>
              <a:gd name="connsiteX3" fmla="*/ 59077 w 59935"/>
              <a:gd name="connsiteY3" fmla="*/ 0 h 16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35" h="166688">
                <a:moveTo>
                  <a:pt x="13833" y="166688"/>
                </a:moveTo>
                <a:cubicBezTo>
                  <a:pt x="4903" y="131564"/>
                  <a:pt x="-4026" y="96441"/>
                  <a:pt x="1927" y="76200"/>
                </a:cubicBezTo>
                <a:cubicBezTo>
                  <a:pt x="7880" y="55959"/>
                  <a:pt x="40027" y="57944"/>
                  <a:pt x="49552" y="45244"/>
                </a:cubicBezTo>
                <a:cubicBezTo>
                  <a:pt x="59077" y="32544"/>
                  <a:pt x="61458" y="3175"/>
                  <a:pt x="59077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orma libre 42"/>
          <p:cNvSpPr/>
          <p:nvPr/>
        </p:nvSpPr>
        <p:spPr>
          <a:xfrm>
            <a:off x="4530141" y="2726253"/>
            <a:ext cx="538388" cy="178594"/>
          </a:xfrm>
          <a:custGeom>
            <a:avLst/>
            <a:gdLst>
              <a:gd name="connsiteX0" fmla="*/ 225 w 538388"/>
              <a:gd name="connsiteY0" fmla="*/ 178594 h 178594"/>
              <a:gd name="connsiteX1" fmla="*/ 74044 w 538388"/>
              <a:gd name="connsiteY1" fmla="*/ 130969 h 178594"/>
              <a:gd name="connsiteX2" fmla="*/ 455044 w 538388"/>
              <a:gd name="connsiteY2" fmla="*/ 119063 h 178594"/>
              <a:gd name="connsiteX3" fmla="*/ 538388 w 538388"/>
              <a:gd name="connsiteY3" fmla="*/ 0 h 17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388" h="178594">
                <a:moveTo>
                  <a:pt x="225" y="178594"/>
                </a:moveTo>
                <a:cubicBezTo>
                  <a:pt x="-767" y="159742"/>
                  <a:pt x="-1759" y="140891"/>
                  <a:pt x="74044" y="130969"/>
                </a:cubicBezTo>
                <a:cubicBezTo>
                  <a:pt x="149847" y="121047"/>
                  <a:pt x="377653" y="140891"/>
                  <a:pt x="455044" y="119063"/>
                </a:cubicBezTo>
                <a:cubicBezTo>
                  <a:pt x="532435" y="97235"/>
                  <a:pt x="525291" y="34528"/>
                  <a:pt x="538388" y="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Conector recto de flecha 43"/>
          <p:cNvCxnSpPr/>
          <p:nvPr/>
        </p:nvCxnSpPr>
        <p:spPr>
          <a:xfrm>
            <a:off x="4530141" y="3228697"/>
            <a:ext cx="0" cy="259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>
            <a:off x="4116483" y="3221077"/>
            <a:ext cx="0" cy="202692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3732171" y="3228697"/>
            <a:ext cx="0" cy="16002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>
            <a:off x="3336256" y="3221077"/>
            <a:ext cx="0" cy="9906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2943501" y="3221077"/>
            <a:ext cx="0" cy="3810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129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19763</TotalTime>
  <Words>3058</Words>
  <Application>Microsoft Office PowerPoint</Application>
  <PresentationFormat>Panorámica</PresentationFormat>
  <Paragraphs>1187</Paragraphs>
  <Slides>43</Slides>
  <Notes>43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5" baseType="lpstr">
      <vt:lpstr>MS Mincho</vt:lpstr>
      <vt:lpstr>Arial</vt:lpstr>
      <vt:lpstr>Arial Black</vt:lpstr>
      <vt:lpstr>Arial Narrow</vt:lpstr>
      <vt:lpstr>Bookman Old Style</vt:lpstr>
      <vt:lpstr>Calibri</vt:lpstr>
      <vt:lpstr>Calibri Light</vt:lpstr>
      <vt:lpstr>Franklin Gothic Medium Cond</vt:lpstr>
      <vt:lpstr>Times New Roman</vt:lpstr>
      <vt:lpstr>Wingdings</vt:lpstr>
      <vt:lpstr>Tema de Office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B-MIRANDA</dc:creator>
  <cp:lastModifiedBy>Transparencia</cp:lastModifiedBy>
  <cp:revision>202</cp:revision>
  <cp:lastPrinted>2021-03-04T13:50:40Z</cp:lastPrinted>
  <dcterms:created xsi:type="dcterms:W3CDTF">2021-02-24T14:12:44Z</dcterms:created>
  <dcterms:modified xsi:type="dcterms:W3CDTF">2023-04-11T19:43:15Z</dcterms:modified>
</cp:coreProperties>
</file>