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6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7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8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23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24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25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26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.xml" ContentType="application/vnd.openxmlformats-officedocument.themeOverr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2.xml" ContentType="application/vnd.openxmlformats-officedocument.themeOverr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77" r:id="rId2"/>
    <p:sldId id="278" r:id="rId3"/>
    <p:sldId id="279" r:id="rId4"/>
    <p:sldId id="282" r:id="rId5"/>
    <p:sldId id="283" r:id="rId6"/>
    <p:sldId id="292" r:id="rId7"/>
    <p:sldId id="293" r:id="rId8"/>
    <p:sldId id="348" r:id="rId9"/>
    <p:sldId id="294" r:id="rId10"/>
    <p:sldId id="327" r:id="rId11"/>
    <p:sldId id="349" r:id="rId12"/>
    <p:sldId id="333" r:id="rId13"/>
    <p:sldId id="308" r:id="rId14"/>
    <p:sldId id="326" r:id="rId15"/>
    <p:sldId id="295" r:id="rId16"/>
    <p:sldId id="335" r:id="rId17"/>
    <p:sldId id="342" r:id="rId18"/>
    <p:sldId id="353" r:id="rId19"/>
    <p:sldId id="310" r:id="rId20"/>
    <p:sldId id="311" r:id="rId21"/>
    <p:sldId id="312" r:id="rId22"/>
    <p:sldId id="309" r:id="rId23"/>
    <p:sldId id="297" r:id="rId24"/>
    <p:sldId id="336" r:id="rId25"/>
    <p:sldId id="337" r:id="rId26"/>
    <p:sldId id="338" r:id="rId27"/>
    <p:sldId id="343" r:id="rId28"/>
    <p:sldId id="300" r:id="rId29"/>
    <p:sldId id="330" r:id="rId30"/>
    <p:sldId id="340" r:id="rId31"/>
    <p:sldId id="341" r:id="rId32"/>
    <p:sldId id="304" r:id="rId33"/>
    <p:sldId id="301" r:id="rId34"/>
    <p:sldId id="306" r:id="rId35"/>
    <p:sldId id="307" r:id="rId36"/>
    <p:sldId id="313" r:id="rId37"/>
    <p:sldId id="303" r:id="rId38"/>
    <p:sldId id="305" r:id="rId39"/>
    <p:sldId id="315" r:id="rId40"/>
    <p:sldId id="316" r:id="rId41"/>
    <p:sldId id="318" r:id="rId42"/>
    <p:sldId id="329" r:id="rId43"/>
    <p:sldId id="351" r:id="rId44"/>
    <p:sldId id="352" r:id="rId45"/>
    <p:sldId id="346" r:id="rId46"/>
    <p:sldId id="347" r:id="rId47"/>
    <p:sldId id="320" r:id="rId48"/>
    <p:sldId id="321" r:id="rId49"/>
  </p:sldIdLst>
  <p:sldSz cx="12192000" cy="6858000"/>
  <p:notesSz cx="7010400" cy="9296400"/>
  <p:defaultTextStyle>
    <a:defPPr>
      <a:defRPr lang="es-B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534"/>
    <a:srgbClr val="314C6D"/>
    <a:srgbClr val="1F4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paniagua\Downloads\CUADROS%20VACUNA%20AL%2031%20DE%20DICIEMBRE%202021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paniagua\Downloads\2021%20Final%20Cuadros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package" Target="../embeddings/Hoja_de_c_lculo_de_Microsoft_Excel6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package" Target="../embeddings/Hoja_de_c_lculo_de_Microsoft_Excel7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paniagua\Downloads\PIRAMIDES%20EST%20Y%20AFILIADO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paniagua\Downloads\PIRAMIDES%20EST%20Y%20AFILIADO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paniagua\Downloads\CUADROS%20PARA%20RENDICION%20DE%20CUENTAS%20PAULA%20PANIAGUA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paniagua\Downloads\CE_AUDIENCIA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paniagua\Downloads\CE_AUDIENCIA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paniagua\Downloads\CE_AUDIENCIA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01273A"/>
                </a:solidFill>
                <a:latin typeface="+mn-lt"/>
                <a:ea typeface="+mn-ea"/>
                <a:cs typeface="+mn-cs"/>
              </a:defRPr>
            </a:pPr>
            <a:r>
              <a:rPr lang="es-ES" sz="1100" b="1" dirty="0">
                <a:solidFill>
                  <a:srgbClr val="0127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PORCENTAJE</a:t>
            </a:r>
            <a:r>
              <a:rPr lang="es-ES" sz="1100" b="1" baseline="0" dirty="0">
                <a:solidFill>
                  <a:srgbClr val="0127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 CRECIMIENTO POBLACIONAL 2010 - 2021</a:t>
            </a:r>
            <a:endParaRPr lang="es-ES" sz="1100" dirty="0">
              <a:solidFill>
                <a:srgbClr val="01273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>
                <a:solidFill>
                  <a:srgbClr val="01273A"/>
                </a:solidFill>
              </a:defRPr>
            </a:pPr>
            <a:r>
              <a:rPr lang="es-ES" sz="1100" b="1" baseline="0" dirty="0">
                <a:solidFill>
                  <a:srgbClr val="0127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SEGURO SOCIAL UNIVERSITARIO</a:t>
            </a:r>
            <a:endParaRPr lang="es-ES" sz="1100" dirty="0">
              <a:solidFill>
                <a:srgbClr val="0127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01273A"/>
              </a:solidFill>
              <a:latin typeface="+mn-lt"/>
              <a:ea typeface="+mn-ea"/>
              <a:cs typeface="+mn-cs"/>
            </a:defRPr>
          </a:pPr>
          <a:endParaRPr lang="es-B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'PORCENTAJE DE CRECIMIENTO'!$E$3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18253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'PORCENTAJE DE CRECIMIENTO'!$B$4:$B$15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'PORCENTAJE DE CRECIMIENTO'!$E$4:$E$15</c:f>
              <c:numCache>
                <c:formatCode>General</c:formatCode>
                <c:ptCount val="12"/>
                <c:pt idx="0">
                  <c:v>11700</c:v>
                </c:pt>
                <c:pt idx="1">
                  <c:v>12318</c:v>
                </c:pt>
                <c:pt idx="2">
                  <c:v>11652</c:v>
                </c:pt>
                <c:pt idx="3">
                  <c:v>12260</c:v>
                </c:pt>
                <c:pt idx="4">
                  <c:v>14171</c:v>
                </c:pt>
                <c:pt idx="5">
                  <c:v>13501</c:v>
                </c:pt>
                <c:pt idx="6">
                  <c:v>13554</c:v>
                </c:pt>
                <c:pt idx="7">
                  <c:v>13715</c:v>
                </c:pt>
                <c:pt idx="8">
                  <c:v>13672</c:v>
                </c:pt>
                <c:pt idx="9">
                  <c:v>13732</c:v>
                </c:pt>
                <c:pt idx="10">
                  <c:v>13424</c:v>
                </c:pt>
                <c:pt idx="11">
                  <c:v>14273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9A-47D2-A140-7B1A84A039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24184416"/>
        <c:axId val="924180672"/>
      </c:barChart>
      <c:lineChart>
        <c:grouping val="standard"/>
        <c:varyColors val="0"/>
        <c:ser>
          <c:idx val="1"/>
          <c:order val="1"/>
          <c:tx>
            <c:strRef>
              <c:f>'PORCENTAJE DE CRECIMIENTO'!$F$3</c:f>
              <c:strCache>
                <c:ptCount val="1"/>
                <c:pt idx="0">
                  <c:v>CRECIMIENTO</c:v>
                </c:pt>
              </c:strCache>
            </c:strRef>
          </c:tx>
          <c:spPr>
            <a:ln w="28575" cap="rnd">
              <a:solidFill>
                <a:srgbClr val="C00000"/>
              </a:solidFill>
              <a:prstDash val="sysDot"/>
              <a:round/>
            </a:ln>
            <a:effectLst/>
          </c:spPr>
          <c:marker>
            <c:symbol val="none"/>
          </c:marker>
          <c:dLbls>
            <c:spPr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'PORCENTAJE DE CRECIMIENTO'!$B$4:$B$15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'PORCENTAJE DE CRECIMIENTO'!$F$4:$F$15</c:f>
              <c:numCache>
                <c:formatCode>0.00%</c:formatCode>
                <c:ptCount val="12"/>
                <c:pt idx="0" formatCode="0%">
                  <c:v>0</c:v>
                </c:pt>
                <c:pt idx="1">
                  <c:v>5.282051282051281E-2</c:v>
                </c:pt>
                <c:pt idx="2">
                  <c:v>-5.4067218704335174E-2</c:v>
                </c:pt>
                <c:pt idx="3">
                  <c:v>5.2179883281840089E-2</c:v>
                </c:pt>
                <c:pt idx="4">
                  <c:v>0.15587275693311575</c:v>
                </c:pt>
                <c:pt idx="5">
                  <c:v>-4.7279655634747009E-2</c:v>
                </c:pt>
                <c:pt idx="6">
                  <c:v>3.9256351381378174E-3</c:v>
                </c:pt>
                <c:pt idx="7">
                  <c:v>1.1878412276818739E-2</c:v>
                </c:pt>
                <c:pt idx="8">
                  <c:v>-3.1352533722202036E-3</c:v>
                </c:pt>
                <c:pt idx="9">
                  <c:v>4.3885313048566132E-3</c:v>
                </c:pt>
                <c:pt idx="10">
                  <c:v>-2.2429362073987713E-2</c:v>
                </c:pt>
                <c:pt idx="11">
                  <c:v>6.3244934445768841E-2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59A-47D2-A140-7B1A84A039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24188160"/>
        <c:axId val="924186912"/>
      </c:lineChart>
      <c:catAx>
        <c:axId val="924184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924180672"/>
        <c:crosses val="autoZero"/>
        <c:auto val="1"/>
        <c:lblAlgn val="ctr"/>
        <c:lblOffset val="100"/>
        <c:noMultiLvlLbl val="0"/>
      </c:catAx>
      <c:valAx>
        <c:axId val="924180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40000"/>
                  <a:lumOff val="6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924184416"/>
        <c:crosses val="autoZero"/>
        <c:crossBetween val="between"/>
      </c:valAx>
      <c:valAx>
        <c:axId val="924186912"/>
        <c:scaling>
          <c:orientation val="minMax"/>
        </c:scaling>
        <c:delete val="0"/>
        <c:axPos val="r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924188160"/>
        <c:crosses val="max"/>
        <c:crossBetween val="between"/>
      </c:valAx>
      <c:catAx>
        <c:axId val="9241881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24186912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accent1">
              <a:lumMod val="40000"/>
              <a:lumOff val="60000"/>
            </a:schemeClr>
          </a:solidFill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s-BO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rgbClr val="002060"/>
      </a:solidFill>
      <a:round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rgbClr val="182534"/>
                </a:solidFill>
                <a:latin typeface="+mn-lt"/>
                <a:ea typeface="+mn-ea"/>
                <a:cs typeface="+mn-cs"/>
              </a:defRPr>
            </a:pPr>
            <a:r>
              <a:rPr lang="es-BO" sz="1400" b="1">
                <a:solidFill>
                  <a:srgbClr val="182534"/>
                </a:solidFill>
              </a:rPr>
              <a:t>ATENCIÓN DE PACIENTES EN CONSULTORIO DE RESPUESTA RÁPIDA - CRR</a:t>
            </a:r>
          </a:p>
        </c:rich>
      </c:tx>
      <c:layout>
        <c:manualLayout>
          <c:xMode val="edge"/>
          <c:yMode val="edge"/>
          <c:x val="0.19804224260835254"/>
          <c:y val="2.64099420807689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rgbClr val="182534"/>
              </a:solidFill>
              <a:latin typeface="+mn-lt"/>
              <a:ea typeface="+mn-ea"/>
              <a:cs typeface="+mn-cs"/>
            </a:defRPr>
          </a:pPr>
          <a:endParaRPr lang="es-BO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Hoja1!$B$8</c:f>
              <c:strCache>
                <c:ptCount val="1"/>
                <c:pt idx="0">
                  <c:v>MASCULINO</c:v>
                </c:pt>
              </c:strCache>
            </c:strRef>
          </c:tx>
          <c:spPr>
            <a:ln w="28575" cap="rnd">
              <a:solidFill>
                <a:srgbClr val="18253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182534"/>
              </a:solidFill>
              <a:ln w="9525">
                <a:solidFill>
                  <a:srgbClr val="182534"/>
                </a:solidFill>
              </a:ln>
              <a:effectLst/>
            </c:spPr>
          </c:marker>
          <c:cat>
            <c:strRef>
              <c:f>Hoja1!$A$9:$A$20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Hoja1!$B$9:$B$20</c:f>
              <c:numCache>
                <c:formatCode>General</c:formatCode>
                <c:ptCount val="12"/>
                <c:pt idx="0">
                  <c:v>601</c:v>
                </c:pt>
                <c:pt idx="1">
                  <c:v>232</c:v>
                </c:pt>
                <c:pt idx="2">
                  <c:v>101</c:v>
                </c:pt>
                <c:pt idx="3">
                  <c:v>143</c:v>
                </c:pt>
                <c:pt idx="4">
                  <c:v>268</c:v>
                </c:pt>
                <c:pt idx="5">
                  <c:v>271</c:v>
                </c:pt>
                <c:pt idx="6">
                  <c:v>144</c:v>
                </c:pt>
                <c:pt idx="7">
                  <c:v>145</c:v>
                </c:pt>
                <c:pt idx="8">
                  <c:v>109</c:v>
                </c:pt>
                <c:pt idx="9">
                  <c:v>84</c:v>
                </c:pt>
                <c:pt idx="10">
                  <c:v>127</c:v>
                </c:pt>
                <c:pt idx="11">
                  <c:v>121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ADA-4E38-A74A-AA271DC02526}"/>
            </c:ext>
          </c:extLst>
        </c:ser>
        <c:ser>
          <c:idx val="1"/>
          <c:order val="1"/>
          <c:tx>
            <c:strRef>
              <c:f>Hoja1!$C$8</c:f>
              <c:strCache>
                <c:ptCount val="1"/>
                <c:pt idx="0">
                  <c:v>FEMENINO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cat>
            <c:strRef>
              <c:f>Hoja1!$A$9:$A$20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Hoja1!$C$9:$C$20</c:f>
              <c:numCache>
                <c:formatCode>General</c:formatCode>
                <c:ptCount val="12"/>
                <c:pt idx="0">
                  <c:v>652</c:v>
                </c:pt>
                <c:pt idx="1">
                  <c:v>261</c:v>
                </c:pt>
                <c:pt idx="2">
                  <c:v>167</c:v>
                </c:pt>
                <c:pt idx="3">
                  <c:v>154</c:v>
                </c:pt>
                <c:pt idx="4">
                  <c:v>254</c:v>
                </c:pt>
                <c:pt idx="5">
                  <c:v>323</c:v>
                </c:pt>
                <c:pt idx="6">
                  <c:v>116</c:v>
                </c:pt>
                <c:pt idx="7">
                  <c:v>173</c:v>
                </c:pt>
                <c:pt idx="8">
                  <c:v>91</c:v>
                </c:pt>
                <c:pt idx="9">
                  <c:v>126</c:v>
                </c:pt>
                <c:pt idx="10">
                  <c:v>185</c:v>
                </c:pt>
                <c:pt idx="11">
                  <c:v>197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ADA-4E38-A74A-AA271DC025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74512544"/>
        <c:axId val="1174514208"/>
      </c:lineChart>
      <c:catAx>
        <c:axId val="1174512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1174514208"/>
        <c:crosses val="autoZero"/>
        <c:auto val="1"/>
        <c:lblAlgn val="ctr"/>
        <c:lblOffset val="100"/>
        <c:noMultiLvlLbl val="0"/>
      </c:catAx>
      <c:valAx>
        <c:axId val="1174514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1174512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BO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18253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BO">
                <a:solidFill>
                  <a:srgbClr val="1825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ATENCIÓN DE PACIENTES EN CRR </a:t>
            </a:r>
          </a:p>
          <a:p>
            <a:pPr>
              <a:defRPr>
                <a:solidFill>
                  <a:srgbClr val="18253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s-BO">
                <a:solidFill>
                  <a:srgbClr val="1825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GRUPO ETÁREO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182534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BO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Hoja2!$B$12</c:f>
              <c:strCache>
                <c:ptCount val="1"/>
                <c:pt idx="0">
                  <c:v>0-10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Hoja2!$A$13:$A$24</c:f>
              <c:strCache>
                <c:ptCount val="12"/>
                <c:pt idx="0">
                  <c:v>ENERO</c:v>
                </c:pt>
                <c:pt idx="1">
                  <c:v>FEB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DIC </c:v>
                </c:pt>
              </c:strCache>
            </c:strRef>
          </c:cat>
          <c:val>
            <c:numRef>
              <c:f>Hoja2!$B$13:$B$24</c:f>
              <c:numCache>
                <c:formatCode>General</c:formatCode>
                <c:ptCount val="12"/>
                <c:pt idx="0">
                  <c:v>4</c:v>
                </c:pt>
                <c:pt idx="1">
                  <c:v>5</c:v>
                </c:pt>
                <c:pt idx="2">
                  <c:v>4</c:v>
                </c:pt>
                <c:pt idx="3">
                  <c:v>4</c:v>
                </c:pt>
                <c:pt idx="4">
                  <c:v>13</c:v>
                </c:pt>
                <c:pt idx="5">
                  <c:v>8</c:v>
                </c:pt>
                <c:pt idx="6">
                  <c:v>7</c:v>
                </c:pt>
                <c:pt idx="7">
                  <c:v>14</c:v>
                </c:pt>
                <c:pt idx="8">
                  <c:v>13</c:v>
                </c:pt>
                <c:pt idx="9">
                  <c:v>14</c:v>
                </c:pt>
                <c:pt idx="10">
                  <c:v>20</c:v>
                </c:pt>
                <c:pt idx="11">
                  <c:v>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BCD-4291-BF5B-C62C33B1B008}"/>
            </c:ext>
          </c:extLst>
        </c:ser>
        <c:ser>
          <c:idx val="1"/>
          <c:order val="1"/>
          <c:tx>
            <c:strRef>
              <c:f>Hoja2!$C$12</c:f>
              <c:strCache>
                <c:ptCount val="1"/>
                <c:pt idx="0">
                  <c:v>11-20"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cat>
            <c:strRef>
              <c:f>Hoja2!$A$13:$A$24</c:f>
              <c:strCache>
                <c:ptCount val="12"/>
                <c:pt idx="0">
                  <c:v>ENERO</c:v>
                </c:pt>
                <c:pt idx="1">
                  <c:v>FEB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DIC </c:v>
                </c:pt>
              </c:strCache>
            </c:strRef>
          </c:cat>
          <c:val>
            <c:numRef>
              <c:f>Hoja2!$C$13:$C$24</c:f>
              <c:numCache>
                <c:formatCode>General</c:formatCode>
                <c:ptCount val="12"/>
                <c:pt idx="0">
                  <c:v>59</c:v>
                </c:pt>
                <c:pt idx="1">
                  <c:v>25</c:v>
                </c:pt>
                <c:pt idx="2">
                  <c:v>7</c:v>
                </c:pt>
                <c:pt idx="3">
                  <c:v>24</c:v>
                </c:pt>
                <c:pt idx="4">
                  <c:v>40</c:v>
                </c:pt>
                <c:pt idx="5">
                  <c:v>37</c:v>
                </c:pt>
                <c:pt idx="6">
                  <c:v>26</c:v>
                </c:pt>
                <c:pt idx="7">
                  <c:v>29</c:v>
                </c:pt>
                <c:pt idx="8">
                  <c:v>30</c:v>
                </c:pt>
                <c:pt idx="9">
                  <c:v>32</c:v>
                </c:pt>
                <c:pt idx="10">
                  <c:v>27</c:v>
                </c:pt>
                <c:pt idx="11">
                  <c:v>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BCD-4291-BF5B-C62C33B1B008}"/>
            </c:ext>
          </c:extLst>
        </c:ser>
        <c:ser>
          <c:idx val="2"/>
          <c:order val="2"/>
          <c:tx>
            <c:strRef>
              <c:f>Hoja2!$D$12</c:f>
              <c:strCache>
                <c:ptCount val="1"/>
                <c:pt idx="0">
                  <c:v>21-30"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Hoja2!$A$13:$A$24</c:f>
              <c:strCache>
                <c:ptCount val="12"/>
                <c:pt idx="0">
                  <c:v>ENERO</c:v>
                </c:pt>
                <c:pt idx="1">
                  <c:v>FEB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DIC </c:v>
                </c:pt>
              </c:strCache>
            </c:strRef>
          </c:cat>
          <c:val>
            <c:numRef>
              <c:f>Hoja2!$D$13:$D$24</c:f>
              <c:numCache>
                <c:formatCode>General</c:formatCode>
                <c:ptCount val="12"/>
                <c:pt idx="0">
                  <c:v>126</c:v>
                </c:pt>
                <c:pt idx="1">
                  <c:v>29</c:v>
                </c:pt>
                <c:pt idx="2">
                  <c:v>17</c:v>
                </c:pt>
                <c:pt idx="3">
                  <c:v>27</c:v>
                </c:pt>
                <c:pt idx="4">
                  <c:v>43</c:v>
                </c:pt>
                <c:pt idx="5">
                  <c:v>67</c:v>
                </c:pt>
                <c:pt idx="6">
                  <c:v>39</c:v>
                </c:pt>
                <c:pt idx="7">
                  <c:v>29</c:v>
                </c:pt>
                <c:pt idx="8">
                  <c:v>26</c:v>
                </c:pt>
                <c:pt idx="9">
                  <c:v>20</c:v>
                </c:pt>
                <c:pt idx="10">
                  <c:v>44</c:v>
                </c:pt>
                <c:pt idx="11">
                  <c:v>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BCD-4291-BF5B-C62C33B1B008}"/>
            </c:ext>
          </c:extLst>
        </c:ser>
        <c:ser>
          <c:idx val="3"/>
          <c:order val="3"/>
          <c:tx>
            <c:strRef>
              <c:f>Hoja2!$E$12</c:f>
              <c:strCache>
                <c:ptCount val="1"/>
                <c:pt idx="0">
                  <c:v>31-40"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Hoja2!$A$13:$A$24</c:f>
              <c:strCache>
                <c:ptCount val="12"/>
                <c:pt idx="0">
                  <c:v>ENERO</c:v>
                </c:pt>
                <c:pt idx="1">
                  <c:v>FEB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DIC </c:v>
                </c:pt>
              </c:strCache>
            </c:strRef>
          </c:cat>
          <c:val>
            <c:numRef>
              <c:f>Hoja2!$E$13:$E$24</c:f>
              <c:numCache>
                <c:formatCode>General</c:formatCode>
                <c:ptCount val="12"/>
                <c:pt idx="0">
                  <c:v>170</c:v>
                </c:pt>
                <c:pt idx="1">
                  <c:v>88</c:v>
                </c:pt>
                <c:pt idx="2">
                  <c:v>29</c:v>
                </c:pt>
                <c:pt idx="3">
                  <c:v>28</c:v>
                </c:pt>
                <c:pt idx="4">
                  <c:v>85</c:v>
                </c:pt>
                <c:pt idx="5">
                  <c:v>84</c:v>
                </c:pt>
                <c:pt idx="6">
                  <c:v>39</c:v>
                </c:pt>
                <c:pt idx="7">
                  <c:v>31</c:v>
                </c:pt>
                <c:pt idx="8">
                  <c:v>21</c:v>
                </c:pt>
                <c:pt idx="9">
                  <c:v>22</c:v>
                </c:pt>
                <c:pt idx="10">
                  <c:v>40</c:v>
                </c:pt>
                <c:pt idx="11">
                  <c:v>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BCD-4291-BF5B-C62C33B1B008}"/>
            </c:ext>
          </c:extLst>
        </c:ser>
        <c:ser>
          <c:idx val="4"/>
          <c:order val="4"/>
          <c:tx>
            <c:strRef>
              <c:f>Hoja2!$F$12</c:f>
              <c:strCache>
                <c:ptCount val="1"/>
                <c:pt idx="0">
                  <c:v>41-50"</c:v>
                </c:pt>
              </c:strCache>
            </c:strRef>
          </c:tx>
          <c:spPr>
            <a:ln w="28575" cap="rnd">
              <a:solidFill>
                <a:schemeClr val="bg2">
                  <a:lumMod val="2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2">
                  <a:lumMod val="75000"/>
                </a:schemeClr>
              </a:solidFill>
              <a:ln w="9525">
                <a:solidFill>
                  <a:schemeClr val="bg2">
                    <a:lumMod val="25000"/>
                  </a:schemeClr>
                </a:solidFill>
              </a:ln>
              <a:effectLst/>
            </c:spPr>
          </c:marker>
          <c:cat>
            <c:strRef>
              <c:f>Hoja2!$A$13:$A$24</c:f>
              <c:strCache>
                <c:ptCount val="12"/>
                <c:pt idx="0">
                  <c:v>ENERO</c:v>
                </c:pt>
                <c:pt idx="1">
                  <c:v>FEB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DIC </c:v>
                </c:pt>
              </c:strCache>
            </c:strRef>
          </c:cat>
          <c:val>
            <c:numRef>
              <c:f>Hoja2!$F$13:$F$24</c:f>
              <c:numCache>
                <c:formatCode>General</c:formatCode>
                <c:ptCount val="12"/>
                <c:pt idx="0">
                  <c:v>285</c:v>
                </c:pt>
                <c:pt idx="1">
                  <c:v>110</c:v>
                </c:pt>
                <c:pt idx="2">
                  <c:v>61</c:v>
                </c:pt>
                <c:pt idx="3">
                  <c:v>54</c:v>
                </c:pt>
                <c:pt idx="4">
                  <c:v>121</c:v>
                </c:pt>
                <c:pt idx="5">
                  <c:v>148</c:v>
                </c:pt>
                <c:pt idx="6">
                  <c:v>47</c:v>
                </c:pt>
                <c:pt idx="7">
                  <c:v>85</c:v>
                </c:pt>
                <c:pt idx="8">
                  <c:v>34</c:v>
                </c:pt>
                <c:pt idx="9">
                  <c:v>38</c:v>
                </c:pt>
                <c:pt idx="10">
                  <c:v>65</c:v>
                </c:pt>
                <c:pt idx="11">
                  <c:v>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BCD-4291-BF5B-C62C33B1B008}"/>
            </c:ext>
          </c:extLst>
        </c:ser>
        <c:ser>
          <c:idx val="5"/>
          <c:order val="5"/>
          <c:tx>
            <c:strRef>
              <c:f>Hoja2!$G$12</c:f>
              <c:strCache>
                <c:ptCount val="1"/>
                <c:pt idx="0">
                  <c:v>51-60"</c:v>
                </c:pt>
              </c:strCache>
            </c:strRef>
          </c:tx>
          <c:spPr>
            <a:ln w="28575" cap="rnd">
              <a:solidFill>
                <a:srgbClr val="314C6D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314C6D"/>
              </a:solidFill>
              <a:ln w="9525">
                <a:solidFill>
                  <a:srgbClr val="314C6D"/>
                </a:solidFill>
              </a:ln>
              <a:effectLst/>
            </c:spPr>
          </c:marker>
          <c:cat>
            <c:strRef>
              <c:f>Hoja2!$A$13:$A$24</c:f>
              <c:strCache>
                <c:ptCount val="12"/>
                <c:pt idx="0">
                  <c:v>ENERO</c:v>
                </c:pt>
                <c:pt idx="1">
                  <c:v>FEB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DIC </c:v>
                </c:pt>
              </c:strCache>
            </c:strRef>
          </c:cat>
          <c:val>
            <c:numRef>
              <c:f>Hoja2!$G$13:$G$24</c:f>
              <c:numCache>
                <c:formatCode>General</c:formatCode>
                <c:ptCount val="12"/>
                <c:pt idx="0">
                  <c:v>328</c:v>
                </c:pt>
                <c:pt idx="1">
                  <c:v>94</c:v>
                </c:pt>
                <c:pt idx="2">
                  <c:v>52</c:v>
                </c:pt>
                <c:pt idx="3">
                  <c:v>73</c:v>
                </c:pt>
                <c:pt idx="4">
                  <c:v>95</c:v>
                </c:pt>
                <c:pt idx="5">
                  <c:v>119</c:v>
                </c:pt>
                <c:pt idx="6">
                  <c:v>40</c:v>
                </c:pt>
                <c:pt idx="7">
                  <c:v>61</c:v>
                </c:pt>
                <c:pt idx="8">
                  <c:v>31</c:v>
                </c:pt>
                <c:pt idx="9">
                  <c:v>32</c:v>
                </c:pt>
                <c:pt idx="10">
                  <c:v>51</c:v>
                </c:pt>
                <c:pt idx="11">
                  <c:v>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BCD-4291-BF5B-C62C33B1B008}"/>
            </c:ext>
          </c:extLst>
        </c:ser>
        <c:ser>
          <c:idx val="6"/>
          <c:order val="6"/>
          <c:tx>
            <c:strRef>
              <c:f>Hoja2!$H$12</c:f>
              <c:strCache>
                <c:ptCount val="1"/>
                <c:pt idx="0">
                  <c:v>MAYOR 60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strRef>
              <c:f>Hoja2!$A$13:$A$24</c:f>
              <c:strCache>
                <c:ptCount val="12"/>
                <c:pt idx="0">
                  <c:v>ENERO</c:v>
                </c:pt>
                <c:pt idx="1">
                  <c:v>FEB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DIC </c:v>
                </c:pt>
              </c:strCache>
            </c:strRef>
          </c:cat>
          <c:val>
            <c:numRef>
              <c:f>Hoja2!$H$13:$H$24</c:f>
              <c:numCache>
                <c:formatCode>General</c:formatCode>
                <c:ptCount val="12"/>
                <c:pt idx="0">
                  <c:v>281</c:v>
                </c:pt>
                <c:pt idx="1">
                  <c:v>142</c:v>
                </c:pt>
                <c:pt idx="2">
                  <c:v>98</c:v>
                </c:pt>
                <c:pt idx="3">
                  <c:v>87</c:v>
                </c:pt>
                <c:pt idx="4">
                  <c:v>125</c:v>
                </c:pt>
                <c:pt idx="5">
                  <c:v>131</c:v>
                </c:pt>
                <c:pt idx="6">
                  <c:v>62</c:v>
                </c:pt>
                <c:pt idx="7">
                  <c:v>69</c:v>
                </c:pt>
                <c:pt idx="8">
                  <c:v>45</c:v>
                </c:pt>
                <c:pt idx="9">
                  <c:v>52</c:v>
                </c:pt>
                <c:pt idx="10">
                  <c:v>65</c:v>
                </c:pt>
                <c:pt idx="11">
                  <c:v>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ABCD-4291-BF5B-C62C33B1B0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5733216"/>
        <c:axId val="1405734048"/>
      </c:lineChart>
      <c:catAx>
        <c:axId val="1405733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1405734048"/>
        <c:crosses val="autoZero"/>
        <c:auto val="1"/>
        <c:lblAlgn val="ctr"/>
        <c:lblOffset val="100"/>
        <c:noMultiLvlLbl val="0"/>
      </c:catAx>
      <c:valAx>
        <c:axId val="1405734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1405733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BO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18253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BO" sz="1400" b="0">
                <a:solidFill>
                  <a:srgbClr val="1825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NÚMERO DE PACIENTES HOSPITALIZADOS </a:t>
            </a:r>
          </a:p>
          <a:p>
            <a:pPr>
              <a:defRPr sz="1400" b="0">
                <a:solidFill>
                  <a:srgbClr val="18253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s-BO" sz="1400" b="0">
                <a:solidFill>
                  <a:srgbClr val="1825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COVID 19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182534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B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Hoja3!$B$3</c:f>
              <c:strCache>
                <c:ptCount val="1"/>
                <c:pt idx="0">
                  <c:v>NÚMERO DE PACIENTES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Hoja3!$A$4:$A$15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Hoja3!$B$4:$B$15</c:f>
              <c:numCache>
                <c:formatCode>General</c:formatCode>
                <c:ptCount val="12"/>
                <c:pt idx="0">
                  <c:v>39</c:v>
                </c:pt>
                <c:pt idx="1">
                  <c:v>23</c:v>
                </c:pt>
                <c:pt idx="2">
                  <c:v>25</c:v>
                </c:pt>
                <c:pt idx="3">
                  <c:v>34</c:v>
                </c:pt>
                <c:pt idx="4">
                  <c:v>26</c:v>
                </c:pt>
                <c:pt idx="5">
                  <c:v>35</c:v>
                </c:pt>
                <c:pt idx="6">
                  <c:v>14</c:v>
                </c:pt>
                <c:pt idx="7">
                  <c:v>12</c:v>
                </c:pt>
                <c:pt idx="8">
                  <c:v>7</c:v>
                </c:pt>
                <c:pt idx="9">
                  <c:v>5</c:v>
                </c:pt>
                <c:pt idx="10">
                  <c:v>4</c:v>
                </c:pt>
                <c:pt idx="11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22-40E7-B1F6-F037E4DF596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356385024"/>
        <c:axId val="1356389184"/>
      </c:barChart>
      <c:catAx>
        <c:axId val="1356385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182534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1356389184"/>
        <c:crosses val="autoZero"/>
        <c:auto val="1"/>
        <c:lblAlgn val="ctr"/>
        <c:lblOffset val="100"/>
        <c:noMultiLvlLbl val="0"/>
      </c:catAx>
      <c:valAx>
        <c:axId val="1356389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1356385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18253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BO" dirty="0">
                <a:solidFill>
                  <a:srgbClr val="1825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POBLACIÓN OBJETIVO POR </a:t>
            </a:r>
          </a:p>
          <a:p>
            <a:pPr>
              <a:defRPr>
                <a:solidFill>
                  <a:srgbClr val="18253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s-BO" dirty="0">
                <a:solidFill>
                  <a:srgbClr val="1825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GRUPO ETÁREO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rgbClr val="182534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B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'TOT PB OB'!$B$9</c:f>
              <c:strCache>
                <c:ptCount val="1"/>
                <c:pt idx="0">
                  <c:v>5 a 11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'TOT PB OB'!$C$7:$K$8</c:f>
              <c:strCache>
                <c:ptCount val="2"/>
                <c:pt idx="1">
                  <c:v>Total</c:v>
                </c:pt>
              </c:strCache>
            </c:strRef>
          </c:cat>
          <c:val>
            <c:numRef>
              <c:f>'TOT PB OB'!$C$9:$K$9</c:f>
              <c:numCache>
                <c:formatCode>General</c:formatCode>
                <c:ptCount val="1"/>
                <c:pt idx="0">
                  <c:v>1023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BA-4246-A635-8C0ADE25FE90}"/>
            </c:ext>
          </c:extLst>
        </c:ser>
        <c:ser>
          <c:idx val="1"/>
          <c:order val="1"/>
          <c:tx>
            <c:strRef>
              <c:f>'TOT PB OB'!$B$10</c:f>
              <c:strCache>
                <c:ptCount val="1"/>
                <c:pt idx="0">
                  <c:v>12 a 17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'TOT PB OB'!$C$7:$K$8</c:f>
              <c:strCache>
                <c:ptCount val="2"/>
                <c:pt idx="1">
                  <c:v>Total</c:v>
                </c:pt>
              </c:strCache>
            </c:strRef>
          </c:cat>
          <c:val>
            <c:numRef>
              <c:f>'TOT PB OB'!$C$10:$K$10</c:f>
              <c:numCache>
                <c:formatCode>General</c:formatCode>
                <c:ptCount val="1"/>
                <c:pt idx="0">
                  <c:v>1173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BA-4246-A635-8C0ADE25FE90}"/>
            </c:ext>
          </c:extLst>
        </c:ser>
        <c:ser>
          <c:idx val="2"/>
          <c:order val="2"/>
          <c:tx>
            <c:strRef>
              <c:f>'TOT PB OB'!$B$11</c:f>
              <c:strCache>
                <c:ptCount val="1"/>
                <c:pt idx="0">
                  <c:v>18 a 29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'TOT PB OB'!$C$7:$K$8</c:f>
              <c:strCache>
                <c:ptCount val="2"/>
                <c:pt idx="1">
                  <c:v>Total</c:v>
                </c:pt>
              </c:strCache>
            </c:strRef>
          </c:cat>
          <c:val>
            <c:numRef>
              <c:f>'TOT PB OB'!$C$11:$K$11</c:f>
              <c:numCache>
                <c:formatCode>General</c:formatCode>
                <c:ptCount val="1"/>
                <c:pt idx="0">
                  <c:v>3744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BBA-4246-A635-8C0ADE25FE90}"/>
            </c:ext>
          </c:extLst>
        </c:ser>
        <c:ser>
          <c:idx val="3"/>
          <c:order val="3"/>
          <c:tx>
            <c:strRef>
              <c:f>'TOT PB OB'!$B$12</c:f>
              <c:strCache>
                <c:ptCount val="1"/>
                <c:pt idx="0">
                  <c:v>30 a 39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'TOT PB OB'!$C$7:$K$8</c:f>
              <c:strCache>
                <c:ptCount val="2"/>
                <c:pt idx="1">
                  <c:v>Total</c:v>
                </c:pt>
              </c:strCache>
            </c:strRef>
          </c:cat>
          <c:val>
            <c:numRef>
              <c:f>'TOT PB OB'!$C$12:$K$12</c:f>
              <c:numCache>
                <c:formatCode>General</c:formatCode>
                <c:ptCount val="1"/>
                <c:pt idx="0">
                  <c:v>1007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BBA-4246-A635-8C0ADE25FE90}"/>
            </c:ext>
          </c:extLst>
        </c:ser>
        <c:ser>
          <c:idx val="4"/>
          <c:order val="4"/>
          <c:tx>
            <c:strRef>
              <c:f>'TOT PB OB'!$B$13</c:f>
              <c:strCache>
                <c:ptCount val="1"/>
                <c:pt idx="0">
                  <c:v>40 a 49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'TOT PB OB'!$C$7:$K$8</c:f>
              <c:strCache>
                <c:ptCount val="2"/>
                <c:pt idx="1">
                  <c:v>Total</c:v>
                </c:pt>
              </c:strCache>
            </c:strRef>
          </c:cat>
          <c:val>
            <c:numRef>
              <c:f>'TOT PB OB'!$C$13:$K$13</c:f>
              <c:numCache>
                <c:formatCode>General</c:formatCode>
                <c:ptCount val="1"/>
                <c:pt idx="0">
                  <c:v>1730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BBA-4246-A635-8C0ADE25FE90}"/>
            </c:ext>
          </c:extLst>
        </c:ser>
        <c:ser>
          <c:idx val="5"/>
          <c:order val="5"/>
          <c:tx>
            <c:strRef>
              <c:f>'TOT PB OB'!$B$14</c:f>
              <c:strCache>
                <c:ptCount val="1"/>
                <c:pt idx="0">
                  <c:v>50 a 59</c:v>
                </c:pt>
              </c:strCache>
            </c:strRef>
          </c:tx>
          <c:spPr>
            <a:solidFill>
              <a:srgbClr val="01273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'TOT PB OB'!$C$7:$K$8</c:f>
              <c:strCache>
                <c:ptCount val="2"/>
                <c:pt idx="1">
                  <c:v>Total</c:v>
                </c:pt>
              </c:strCache>
            </c:strRef>
          </c:cat>
          <c:val>
            <c:numRef>
              <c:f>'TOT PB OB'!$C$14:$K$14</c:f>
              <c:numCache>
                <c:formatCode>General</c:formatCode>
                <c:ptCount val="1"/>
                <c:pt idx="0">
                  <c:v>1880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BBA-4246-A635-8C0ADE25FE90}"/>
            </c:ext>
          </c:extLst>
        </c:ser>
        <c:ser>
          <c:idx val="6"/>
          <c:order val="6"/>
          <c:tx>
            <c:strRef>
              <c:f>'TOT PB OB'!$B$15</c:f>
              <c:strCache>
                <c:ptCount val="1"/>
                <c:pt idx="0">
                  <c:v>60 a 69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'TOT PB OB'!$C$7:$K$8</c:f>
              <c:strCache>
                <c:ptCount val="2"/>
                <c:pt idx="1">
                  <c:v>Total</c:v>
                </c:pt>
              </c:strCache>
            </c:strRef>
          </c:cat>
          <c:val>
            <c:numRef>
              <c:f>'TOT PB OB'!$C$15:$K$15</c:f>
              <c:numCache>
                <c:formatCode>General</c:formatCode>
                <c:ptCount val="1"/>
                <c:pt idx="0">
                  <c:v>2036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BBA-4246-A635-8C0ADE25FE90}"/>
            </c:ext>
          </c:extLst>
        </c:ser>
        <c:ser>
          <c:idx val="7"/>
          <c:order val="7"/>
          <c:tx>
            <c:strRef>
              <c:f>'TOT PB OB'!$B$16</c:f>
              <c:strCache>
                <c:ptCount val="1"/>
                <c:pt idx="0">
                  <c:v>70 a 79</c:v>
                </c:pt>
              </c:strCache>
            </c:strRef>
          </c:tx>
          <c:spPr>
            <a:solidFill>
              <a:schemeClr val="bg2">
                <a:lumMod val="2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'TOT PB OB'!$C$7:$K$8</c:f>
              <c:strCache>
                <c:ptCount val="2"/>
                <c:pt idx="1">
                  <c:v>Total</c:v>
                </c:pt>
              </c:strCache>
            </c:strRef>
          </c:cat>
          <c:val>
            <c:numRef>
              <c:f>'TOT PB OB'!$C$16:$K$16</c:f>
              <c:numCache>
                <c:formatCode>General</c:formatCode>
                <c:ptCount val="1"/>
                <c:pt idx="0">
                  <c:v>1307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BBA-4246-A635-8C0ADE25FE90}"/>
            </c:ext>
          </c:extLst>
        </c:ser>
        <c:ser>
          <c:idx val="8"/>
          <c:order val="8"/>
          <c:tx>
            <c:strRef>
              <c:f>'TOT PB OB'!$B$17</c:f>
              <c:strCache>
                <c:ptCount val="1"/>
                <c:pt idx="0">
                  <c:v>80 a mas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'TOT PB OB'!$C$7:$K$8</c:f>
              <c:strCache>
                <c:ptCount val="2"/>
                <c:pt idx="1">
                  <c:v>Total</c:v>
                </c:pt>
              </c:strCache>
            </c:strRef>
          </c:cat>
          <c:val>
            <c:numRef>
              <c:f>'TOT PB OB'!$C$17:$K$17</c:f>
              <c:numCache>
                <c:formatCode>General</c:formatCode>
                <c:ptCount val="1"/>
                <c:pt idx="0">
                  <c:v>591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BBA-4246-A635-8C0ADE25FE9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375292592"/>
        <c:axId val="1375290928"/>
      </c:barChart>
      <c:catAx>
        <c:axId val="1375292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1375290928"/>
        <c:crosses val="autoZero"/>
        <c:auto val="1"/>
        <c:lblAlgn val="ctr"/>
        <c:lblOffset val="100"/>
        <c:noMultiLvlLbl val="0"/>
      </c:catAx>
      <c:valAx>
        <c:axId val="1375290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1375292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B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rgbClr val="18253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ES" sz="1600" b="1" dirty="0">
                <a:solidFill>
                  <a:srgbClr val="1825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PORCENTAJE DE POBLACION VACUNADA </a:t>
            </a:r>
          </a:p>
          <a:p>
            <a:pPr>
              <a:defRPr sz="1600" b="1">
                <a:solidFill>
                  <a:srgbClr val="18253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s-ES" sz="1600" b="1" dirty="0">
                <a:solidFill>
                  <a:srgbClr val="1825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SEGURO SOCIAL UNIVERSITARIO LA PAZ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rgbClr val="182534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B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'GRAFICO DE%'!$P$4</c:f>
              <c:strCache>
                <c:ptCount val="1"/>
                <c:pt idx="0">
                  <c:v>%1dosis</c:v>
                </c:pt>
              </c:strCache>
            </c:strRef>
          </c:tx>
          <c:spPr>
            <a:solidFill>
              <a:srgbClr val="18253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 DE%'!$C$5:$C$14</c:f>
              <c:strCache>
                <c:ptCount val="10"/>
                <c:pt idx="1">
                  <c:v>5 a 11</c:v>
                </c:pt>
                <c:pt idx="2">
                  <c:v>12 a 17</c:v>
                </c:pt>
                <c:pt idx="3">
                  <c:v>18 a 29</c:v>
                </c:pt>
                <c:pt idx="4">
                  <c:v>30 a 39</c:v>
                </c:pt>
                <c:pt idx="5">
                  <c:v>40 a 49</c:v>
                </c:pt>
                <c:pt idx="6">
                  <c:v>50 a 59</c:v>
                </c:pt>
                <c:pt idx="7">
                  <c:v>60 a 69</c:v>
                </c:pt>
                <c:pt idx="8">
                  <c:v>70 a 79</c:v>
                </c:pt>
                <c:pt idx="9">
                  <c:v>80 a mas</c:v>
                </c:pt>
              </c:strCache>
            </c:strRef>
          </c:cat>
          <c:val>
            <c:numRef>
              <c:f>'GRAFICO DE%'!$P$5:$P$14</c:f>
              <c:numCache>
                <c:formatCode>0%</c:formatCode>
                <c:ptCount val="10"/>
                <c:pt idx="1">
                  <c:v>0.31573802541544477</c:v>
                </c:pt>
                <c:pt idx="2">
                  <c:v>0.67178175618073321</c:v>
                </c:pt>
                <c:pt idx="3">
                  <c:v>0.89022435897435892</c:v>
                </c:pt>
                <c:pt idx="4">
                  <c:v>0.88977159880834156</c:v>
                </c:pt>
                <c:pt idx="5">
                  <c:v>0.9300578034682081</c:v>
                </c:pt>
                <c:pt idx="6">
                  <c:v>0.92925531914893622</c:v>
                </c:pt>
                <c:pt idx="7">
                  <c:v>0.91601178781925341</c:v>
                </c:pt>
                <c:pt idx="8">
                  <c:v>0.8607498087222647</c:v>
                </c:pt>
                <c:pt idx="9">
                  <c:v>0.72758037225042305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82-4892-90A4-0053879D846D}"/>
            </c:ext>
          </c:extLst>
        </c:ser>
        <c:ser>
          <c:idx val="1"/>
          <c:order val="1"/>
          <c:tx>
            <c:strRef>
              <c:f>'GRAFICO DE%'!$Q$4</c:f>
              <c:strCache>
                <c:ptCount val="1"/>
                <c:pt idx="0">
                  <c:v>%2dosis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1.1335114565622216E-2"/>
                  <c:y val="-1.624932763608881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D82-4892-90A4-0053879D846D}"/>
                </c:ext>
              </c:extLst>
            </c:dLbl>
            <c:dLbl>
              <c:idx val="3"/>
              <c:layout>
                <c:manualLayout>
                  <c:x val="8.0965104040158688E-3"/>
                  <c:y val="-6.499731054435503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DD82-4892-90A4-0053879D846D}"/>
                </c:ext>
              </c:extLst>
            </c:dLbl>
            <c:dLbl>
              <c:idx val="4"/>
              <c:layout>
                <c:manualLayout>
                  <c:x val="9.7158124848191023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DD82-4892-90A4-0053879D846D}"/>
                </c:ext>
              </c:extLst>
            </c:dLbl>
            <c:dLbl>
              <c:idx val="5"/>
              <c:layout>
                <c:manualLayout>
                  <c:x val="9.7158124848190433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DD82-4892-90A4-0053879D846D}"/>
                </c:ext>
              </c:extLst>
            </c:dLbl>
            <c:dLbl>
              <c:idx val="6"/>
              <c:layout>
                <c:manualLayout>
                  <c:x val="8.0965104040157509E-3"/>
                  <c:y val="-2.979008986183588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DD82-4892-90A4-0053879D846D}"/>
                </c:ext>
              </c:extLst>
            </c:dLbl>
            <c:dLbl>
              <c:idx val="7"/>
              <c:layout>
                <c:manualLayout>
                  <c:x val="6.4772083232126952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DD82-4892-90A4-0053879D846D}"/>
                </c:ext>
              </c:extLst>
            </c:dLbl>
            <c:dLbl>
              <c:idx val="8"/>
              <c:layout>
                <c:manualLayout>
                  <c:x val="1.4573718727228565E-2"/>
                  <c:y val="-2.979008986183588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DD82-4892-90A4-0053879D846D}"/>
                </c:ext>
              </c:extLst>
            </c:dLbl>
            <c:dLbl>
              <c:idx val="9"/>
              <c:layout>
                <c:manualLayout>
                  <c:x val="9.7158124848190433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DD82-4892-90A4-0053879D846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 DE%'!$C$5:$C$14</c:f>
              <c:strCache>
                <c:ptCount val="10"/>
                <c:pt idx="1">
                  <c:v>5 a 11</c:v>
                </c:pt>
                <c:pt idx="2">
                  <c:v>12 a 17</c:v>
                </c:pt>
                <c:pt idx="3">
                  <c:v>18 a 29</c:v>
                </c:pt>
                <c:pt idx="4">
                  <c:v>30 a 39</c:v>
                </c:pt>
                <c:pt idx="5">
                  <c:v>40 a 49</c:v>
                </c:pt>
                <c:pt idx="6">
                  <c:v>50 a 59</c:v>
                </c:pt>
                <c:pt idx="7">
                  <c:v>60 a 69</c:v>
                </c:pt>
                <c:pt idx="8">
                  <c:v>70 a 79</c:v>
                </c:pt>
                <c:pt idx="9">
                  <c:v>80 a mas</c:v>
                </c:pt>
              </c:strCache>
            </c:strRef>
          </c:cat>
          <c:val>
            <c:numRef>
              <c:f>'GRAFICO DE%'!$Q$5:$Q$14</c:f>
              <c:numCache>
                <c:formatCode>0%</c:formatCode>
                <c:ptCount val="10"/>
                <c:pt idx="1">
                  <c:v>8.7976539589442824E-3</c:v>
                </c:pt>
                <c:pt idx="2">
                  <c:v>0.44160272804774081</c:v>
                </c:pt>
                <c:pt idx="3">
                  <c:v>0.80689102564102566</c:v>
                </c:pt>
                <c:pt idx="4">
                  <c:v>0.82224428997020849</c:v>
                </c:pt>
                <c:pt idx="5">
                  <c:v>0.88670520231213867</c:v>
                </c:pt>
                <c:pt idx="6">
                  <c:v>0.89627659574468088</c:v>
                </c:pt>
                <c:pt idx="7">
                  <c:v>0.88605108055009818</c:v>
                </c:pt>
                <c:pt idx="8">
                  <c:v>0.84009181331293037</c:v>
                </c:pt>
                <c:pt idx="9">
                  <c:v>0.69035532994923854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D82-4892-90A4-0053879D846D}"/>
            </c:ext>
          </c:extLst>
        </c:ser>
        <c:ser>
          <c:idx val="2"/>
          <c:order val="2"/>
          <c:tx>
            <c:strRef>
              <c:f>'GRAFICO DE%'!$R$4</c:f>
              <c:strCache>
                <c:ptCount val="1"/>
                <c:pt idx="0">
                  <c:v>%3dosis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9.7158124848190433E-3"/>
                  <c:y val="-3.249865527217870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DD82-4892-90A4-0053879D846D}"/>
                </c:ext>
              </c:extLst>
            </c:dLbl>
            <c:dLbl>
              <c:idx val="2"/>
              <c:layout>
                <c:manualLayout>
                  <c:x val="1.295441664642539E-2"/>
                  <c:y val="-3.249865527217870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DD82-4892-90A4-0053879D846D}"/>
                </c:ext>
              </c:extLst>
            </c:dLbl>
            <c:dLbl>
              <c:idx val="3"/>
              <c:layout>
                <c:manualLayout>
                  <c:x val="4.857906242409521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DD82-4892-90A4-0053879D846D}"/>
                </c:ext>
              </c:extLst>
            </c:dLbl>
            <c:dLbl>
              <c:idx val="4"/>
              <c:layout>
                <c:manualLayout>
                  <c:x val="9.7158124848190433E-3"/>
                  <c:y val="-1.1916035944734356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DD82-4892-90A4-0053879D846D}"/>
                </c:ext>
              </c:extLst>
            </c:dLbl>
            <c:dLbl>
              <c:idx val="5"/>
              <c:layout>
                <c:manualLayout>
                  <c:x val="4.8579062424094028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DD82-4892-90A4-0053879D846D}"/>
                </c:ext>
              </c:extLst>
            </c:dLbl>
            <c:dLbl>
              <c:idx val="6"/>
              <c:layout>
                <c:manualLayout>
                  <c:x val="9.7158124848190433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DD82-4892-90A4-0053879D846D}"/>
                </c:ext>
              </c:extLst>
            </c:dLbl>
            <c:dLbl>
              <c:idx val="7"/>
              <c:layout>
                <c:manualLayout>
                  <c:x val="1.295441664642539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DD82-4892-90A4-0053879D846D}"/>
                </c:ext>
              </c:extLst>
            </c:dLbl>
            <c:dLbl>
              <c:idx val="8"/>
              <c:layout>
                <c:manualLayout>
                  <c:x val="1.1335114565622098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DD82-4892-90A4-0053879D846D}"/>
                </c:ext>
              </c:extLst>
            </c:dLbl>
            <c:dLbl>
              <c:idx val="9"/>
              <c:layout>
                <c:manualLayout>
                  <c:x val="1.295441664642539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DD82-4892-90A4-0053879D846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 DE%'!$C$5:$C$14</c:f>
              <c:strCache>
                <c:ptCount val="10"/>
                <c:pt idx="1">
                  <c:v>5 a 11</c:v>
                </c:pt>
                <c:pt idx="2">
                  <c:v>12 a 17</c:v>
                </c:pt>
                <c:pt idx="3">
                  <c:v>18 a 29</c:v>
                </c:pt>
                <c:pt idx="4">
                  <c:v>30 a 39</c:v>
                </c:pt>
                <c:pt idx="5">
                  <c:v>40 a 49</c:v>
                </c:pt>
                <c:pt idx="6">
                  <c:v>50 a 59</c:v>
                </c:pt>
                <c:pt idx="7">
                  <c:v>60 a 69</c:v>
                </c:pt>
                <c:pt idx="8">
                  <c:v>70 a 79</c:v>
                </c:pt>
                <c:pt idx="9">
                  <c:v>80 a mas</c:v>
                </c:pt>
              </c:strCache>
            </c:strRef>
          </c:cat>
          <c:val>
            <c:numRef>
              <c:f>'GRAFICO DE%'!$R$5:$R$14</c:f>
              <c:numCache>
                <c:formatCode>0%</c:formatCode>
                <c:ptCount val="10"/>
                <c:pt idx="1">
                  <c:v>0</c:v>
                </c:pt>
                <c:pt idx="2">
                  <c:v>0</c:v>
                </c:pt>
                <c:pt idx="3">
                  <c:v>3.4188034188034191E-2</c:v>
                </c:pt>
                <c:pt idx="4">
                  <c:v>7.4478649453823237E-2</c:v>
                </c:pt>
                <c:pt idx="5">
                  <c:v>0.146242774566474</c:v>
                </c:pt>
                <c:pt idx="6">
                  <c:v>0.22340425531914893</c:v>
                </c:pt>
                <c:pt idx="7">
                  <c:v>0.33497053045186642</c:v>
                </c:pt>
                <c:pt idx="8">
                  <c:v>0.41086457536342769</c:v>
                </c:pt>
                <c:pt idx="9">
                  <c:v>0.32487309644670048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D82-4892-90A4-0053879D84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240672399"/>
        <c:axId val="1240669903"/>
      </c:barChart>
      <c:catAx>
        <c:axId val="12406723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1240669903"/>
        <c:crosses val="autoZero"/>
        <c:auto val="1"/>
        <c:lblAlgn val="ctr"/>
        <c:lblOffset val="100"/>
        <c:noMultiLvlLbl val="0"/>
      </c:catAx>
      <c:valAx>
        <c:axId val="12406699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12406723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B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Ingresos!$E$4</c:f>
              <c:strCache>
                <c:ptCount val="1"/>
                <c:pt idx="0">
                  <c:v>PROGRAMADO</c:v>
                </c:pt>
              </c:strCache>
            </c:strRef>
          </c:tx>
          <c:spPr>
            <a:solidFill>
              <a:srgbClr val="182534"/>
            </a:solidFill>
            <a:ln>
              <a:noFill/>
            </a:ln>
            <a:effectLst/>
          </c:spPr>
          <c:invertIfNegative val="0"/>
          <c:cat>
            <c:strRef>
              <c:f>Ingresos!$D$5:$D$9</c:f>
              <c:strCache>
                <c:ptCount val="5"/>
                <c:pt idx="0">
                  <c:v>VENTA DE BIENES Y SERVICIOS DE LAS ADM. PUBLICAS</c:v>
                </c:pt>
                <c:pt idx="1">
                  <c:v>OTROS SERVICIOS NO TRIBUTARIOS PROPIOS</c:v>
                </c:pt>
                <c:pt idx="2">
                  <c:v>CONTRIBUCIONES A LA SEGURIDAD SOCIAL</c:v>
                </c:pt>
                <c:pt idx="3">
                  <c:v>DISMINUCIÓN DE OTROS ACTIVOS FINANCIEROS</c:v>
                </c:pt>
                <c:pt idx="4">
                  <c:v>INCREMENTO DE OTROS PASIVOS Y APORTES DE CAPITAL</c:v>
                </c:pt>
              </c:strCache>
            </c:strRef>
          </c:cat>
          <c:val>
            <c:numRef>
              <c:f>Ingresos!$E$5:$E$9</c:f>
              <c:numCache>
                <c:formatCode>_(* #,##0_);_(* \(#,##0\);_(* "-"??_);_(@_)</c:formatCode>
                <c:ptCount val="5"/>
                <c:pt idx="0">
                  <c:v>1215868</c:v>
                </c:pt>
                <c:pt idx="1">
                  <c:v>35000</c:v>
                </c:pt>
                <c:pt idx="2">
                  <c:v>85024005</c:v>
                </c:pt>
                <c:pt idx="3">
                  <c:v>8001002</c:v>
                </c:pt>
                <c:pt idx="4">
                  <c:v>9310000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D9-4644-A4BE-631FB6B5A68A}"/>
            </c:ext>
          </c:extLst>
        </c:ser>
        <c:ser>
          <c:idx val="1"/>
          <c:order val="1"/>
          <c:tx>
            <c:strRef>
              <c:f>Ingresos!$F$4</c:f>
              <c:strCache>
                <c:ptCount val="1"/>
                <c:pt idx="0">
                  <c:v>EJECUTADO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Ingresos!$D$5:$D$9</c:f>
              <c:strCache>
                <c:ptCount val="5"/>
                <c:pt idx="0">
                  <c:v>VENTA DE BIENES Y SERVICIOS DE LAS ADM. PUBLICAS</c:v>
                </c:pt>
                <c:pt idx="1">
                  <c:v>OTROS SERVICIOS NO TRIBUTARIOS PROPIOS</c:v>
                </c:pt>
                <c:pt idx="2">
                  <c:v>CONTRIBUCIONES A LA SEGURIDAD SOCIAL</c:v>
                </c:pt>
                <c:pt idx="3">
                  <c:v>DISMINUCIÓN DE OTROS ACTIVOS FINANCIEROS</c:v>
                </c:pt>
                <c:pt idx="4">
                  <c:v>INCREMENTO DE OTROS PASIVOS Y APORTES DE CAPITAL</c:v>
                </c:pt>
              </c:strCache>
            </c:strRef>
          </c:cat>
          <c:val>
            <c:numRef>
              <c:f>Ingresos!$F$5:$F$9</c:f>
              <c:numCache>
                <c:formatCode>_-* #,##0_-;\-* #,##0_-;_-* "-"??_-;_-@_-</c:formatCode>
                <c:ptCount val="5"/>
                <c:pt idx="0">
                  <c:v>914638.84874999989</c:v>
                </c:pt>
                <c:pt idx="1">
                  <c:v>4786.9875000000002</c:v>
                </c:pt>
                <c:pt idx="2">
                  <c:v>77529694.398750007</c:v>
                </c:pt>
                <c:pt idx="3">
                  <c:v>8001002</c:v>
                </c:pt>
                <c:pt idx="4">
                  <c:v>9310000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AD9-4644-A4BE-631FB6B5A6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9824248"/>
        <c:axId val="207159008"/>
      </c:barChart>
      <c:catAx>
        <c:axId val="59824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207159008"/>
        <c:crosses val="autoZero"/>
        <c:auto val="1"/>
        <c:lblAlgn val="ctr"/>
        <c:lblOffset val="100"/>
        <c:noMultiLvlLbl val="0"/>
      </c:catAx>
      <c:valAx>
        <c:axId val="207159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59824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B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Egresos!$D$2</c:f>
              <c:strCache>
                <c:ptCount val="1"/>
                <c:pt idx="0">
                  <c:v>PROGRAMADO</c:v>
                </c:pt>
              </c:strCache>
            </c:strRef>
          </c:tx>
          <c:spPr>
            <a:solidFill>
              <a:srgbClr val="182534"/>
            </a:solidFill>
            <a:ln>
              <a:noFill/>
            </a:ln>
            <a:effectLst/>
          </c:spPr>
          <c:invertIfNegative val="0"/>
          <c:cat>
            <c:strRef>
              <c:f>Egresos!$C$3:$C$10</c:f>
              <c:strCache>
                <c:ptCount val="8"/>
                <c:pt idx="0">
                  <c:v>SERVICIOS PERSONALES</c:v>
                </c:pt>
                <c:pt idx="1">
                  <c:v>SERVICIOS NO PERSONALES</c:v>
                </c:pt>
                <c:pt idx="2">
                  <c:v>MATERIALES Y SUMINISTROS</c:v>
                </c:pt>
                <c:pt idx="3">
                  <c:v>ACTIVOS REALES</c:v>
                </c:pt>
                <c:pt idx="4">
                  <c:v>ACTIVOS FINANCIEROS</c:v>
                </c:pt>
                <c:pt idx="5">
                  <c:v>DEUDA PUBLICA Y DISMINUCION DE PASIVOS</c:v>
                </c:pt>
                <c:pt idx="6">
                  <c:v>TRANSFERENCIAS</c:v>
                </c:pt>
                <c:pt idx="7">
                  <c:v>OTROS GASTOS</c:v>
                </c:pt>
              </c:strCache>
            </c:strRef>
          </c:cat>
          <c:val>
            <c:numRef>
              <c:f>Egresos!$D$3:$D$10</c:f>
              <c:numCache>
                <c:formatCode>_-* #,##0_-;\-* #,##0_-;_-* "-"??_-;_-@_-</c:formatCode>
                <c:ptCount val="8"/>
                <c:pt idx="0">
                  <c:v>51197450</c:v>
                </c:pt>
                <c:pt idx="1">
                  <c:v>17696933</c:v>
                </c:pt>
                <c:pt idx="2">
                  <c:v>17392967</c:v>
                </c:pt>
                <c:pt idx="3">
                  <c:v>1050258</c:v>
                </c:pt>
                <c:pt idx="4">
                  <c:v>0</c:v>
                </c:pt>
                <c:pt idx="5">
                  <c:v>9538199</c:v>
                </c:pt>
                <c:pt idx="6">
                  <c:v>3897744</c:v>
                </c:pt>
                <c:pt idx="7">
                  <c:v>2812324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64-4B64-8952-12689AE4D4DB}"/>
            </c:ext>
          </c:extLst>
        </c:ser>
        <c:ser>
          <c:idx val="1"/>
          <c:order val="1"/>
          <c:tx>
            <c:strRef>
              <c:f>Egresos!$E$2</c:f>
              <c:strCache>
                <c:ptCount val="1"/>
                <c:pt idx="0">
                  <c:v>EJECUTADO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Egresos!$C$3:$C$10</c:f>
              <c:strCache>
                <c:ptCount val="8"/>
                <c:pt idx="0">
                  <c:v>SERVICIOS PERSONALES</c:v>
                </c:pt>
                <c:pt idx="1">
                  <c:v>SERVICIOS NO PERSONALES</c:v>
                </c:pt>
                <c:pt idx="2">
                  <c:v>MATERIALES Y SUMINISTROS</c:v>
                </c:pt>
                <c:pt idx="3">
                  <c:v>ACTIVOS REALES</c:v>
                </c:pt>
                <c:pt idx="4">
                  <c:v>ACTIVOS FINANCIEROS</c:v>
                </c:pt>
                <c:pt idx="5">
                  <c:v>DEUDA PUBLICA Y DISMINUCION DE PASIVOS</c:v>
                </c:pt>
                <c:pt idx="6">
                  <c:v>TRANSFERENCIAS</c:v>
                </c:pt>
                <c:pt idx="7">
                  <c:v>OTROS GASTOS</c:v>
                </c:pt>
              </c:strCache>
            </c:strRef>
          </c:cat>
          <c:val>
            <c:numRef>
              <c:f>Egresos!$E$3:$E$10</c:f>
              <c:numCache>
                <c:formatCode>_-* #,##0_-;\-* #,##0_-;_-* "-"??_-;_-@_-</c:formatCode>
                <c:ptCount val="8"/>
                <c:pt idx="0">
                  <c:v>43713030.829999998</c:v>
                </c:pt>
                <c:pt idx="1">
                  <c:v>17046657.23</c:v>
                </c:pt>
                <c:pt idx="2">
                  <c:v>16937558.129999999</c:v>
                </c:pt>
                <c:pt idx="3">
                  <c:v>790040</c:v>
                </c:pt>
                <c:pt idx="4">
                  <c:v>0</c:v>
                </c:pt>
                <c:pt idx="5">
                  <c:v>9137665.1799999997</c:v>
                </c:pt>
                <c:pt idx="6">
                  <c:v>3407465.71</c:v>
                </c:pt>
                <c:pt idx="7">
                  <c:v>2527904.64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564-4B64-8952-12689AE4D4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3137168"/>
        <c:axId val="209953744"/>
      </c:barChart>
      <c:catAx>
        <c:axId val="103137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209953744"/>
        <c:crosses val="autoZero"/>
        <c:auto val="1"/>
        <c:lblAlgn val="ctr"/>
        <c:lblOffset val="100"/>
        <c:noMultiLvlLbl val="0"/>
      </c:catAx>
      <c:valAx>
        <c:axId val="209953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103137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B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Contrataciones!$E$23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182534"/>
            </a:solidFill>
            <a:ln>
              <a:noFill/>
            </a:ln>
            <a:effectLst/>
          </c:spPr>
          <c:invertIfNegative val="0"/>
          <c:cat>
            <c:strRef>
              <c:f>Contrataciones!$D$24:$D$27</c:f>
              <c:strCache>
                <c:ptCount val="4"/>
                <c:pt idx="0">
                  <c:v>COMPRAS MENORES</c:v>
                </c:pt>
                <c:pt idx="1">
                  <c:v>ANPE </c:v>
                </c:pt>
                <c:pt idx="2">
                  <c:v>LICITACION PUBLICA NACIONAL </c:v>
                </c:pt>
                <c:pt idx="3">
                  <c:v>OF</c:v>
                </c:pt>
              </c:strCache>
            </c:strRef>
          </c:cat>
          <c:val>
            <c:numRef>
              <c:f>Contrataciones!$E$24:$E$27</c:f>
              <c:numCache>
                <c:formatCode>General</c:formatCode>
                <c:ptCount val="4"/>
                <c:pt idx="0">
                  <c:v>400</c:v>
                </c:pt>
                <c:pt idx="1">
                  <c:v>24</c:v>
                </c:pt>
                <c:pt idx="2">
                  <c:v>4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95-4BE6-8F04-46725FF3DE51}"/>
            </c:ext>
          </c:extLst>
        </c:ser>
        <c:ser>
          <c:idx val="1"/>
          <c:order val="1"/>
          <c:tx>
            <c:strRef>
              <c:f>Contrataciones!$F$23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Contrataciones!$D$24:$D$27</c:f>
              <c:strCache>
                <c:ptCount val="4"/>
                <c:pt idx="0">
                  <c:v>COMPRAS MENORES</c:v>
                </c:pt>
                <c:pt idx="1">
                  <c:v>ANPE </c:v>
                </c:pt>
                <c:pt idx="2">
                  <c:v>LICITACION PUBLICA NACIONAL </c:v>
                </c:pt>
                <c:pt idx="3">
                  <c:v>OF</c:v>
                </c:pt>
              </c:strCache>
            </c:strRef>
          </c:cat>
          <c:val>
            <c:numRef>
              <c:f>Contrataciones!$F$24:$F$27</c:f>
              <c:numCache>
                <c:formatCode>General</c:formatCode>
                <c:ptCount val="4"/>
                <c:pt idx="0">
                  <c:v>356</c:v>
                </c:pt>
                <c:pt idx="1">
                  <c:v>41</c:v>
                </c:pt>
                <c:pt idx="2">
                  <c:v>4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695-4BE6-8F04-46725FF3DE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90881727"/>
        <c:axId val="1591283455"/>
      </c:barChart>
      <c:catAx>
        <c:axId val="1590881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1591283455"/>
        <c:crosses val="autoZero"/>
        <c:auto val="1"/>
        <c:lblAlgn val="ctr"/>
        <c:lblOffset val="100"/>
        <c:noMultiLvlLbl val="0"/>
      </c:catAx>
      <c:valAx>
        <c:axId val="15912834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15908817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B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PIRAM</a:t>
            </a:r>
            <a:r>
              <a:rPr lang="es-ES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 POBLACIONAL AL 31 DE DICIEMBRE DEL 2021</a:t>
            </a:r>
          </a:p>
          <a:p>
            <a:pPr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s-ES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SEGURO SOCIAL UNIVERSITARIO LA PAZ</a:t>
            </a:r>
            <a:endParaRPr lang="es-E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BO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'PIRAMIDE SIN ESTUD'!$F$7</c:f>
              <c:strCache>
                <c:ptCount val="1"/>
                <c:pt idx="0">
                  <c:v>MASCULINO</c:v>
                </c:pt>
              </c:strCache>
            </c:strRef>
          </c:tx>
          <c:spPr>
            <a:solidFill>
              <a:srgbClr val="182534"/>
            </a:solidFill>
            <a:ln>
              <a:noFill/>
            </a:ln>
            <a:effectLst/>
          </c:spPr>
          <c:invertIfNegative val="0"/>
          <c:dLbls>
            <c:numFmt formatCode="0;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'PIRAMIDE SIN ESTUD'!$B$8:$B$25</c:f>
              <c:strCache>
                <c:ptCount val="18"/>
                <c:pt idx="0">
                  <c:v>0 A 4 </c:v>
                </c:pt>
                <c:pt idx="1">
                  <c:v>5 A 9</c:v>
                </c:pt>
                <c:pt idx="2">
                  <c:v>10 A 14</c:v>
                </c:pt>
                <c:pt idx="3">
                  <c:v>15 A 19</c:v>
                </c:pt>
                <c:pt idx="4">
                  <c:v>20 A 24</c:v>
                </c:pt>
                <c:pt idx="5">
                  <c:v>25 A 29</c:v>
                </c:pt>
                <c:pt idx="6">
                  <c:v>30 A 34</c:v>
                </c:pt>
                <c:pt idx="7">
                  <c:v>35 A 39</c:v>
                </c:pt>
                <c:pt idx="8">
                  <c:v>40 A 44</c:v>
                </c:pt>
                <c:pt idx="9">
                  <c:v>45 A 49</c:v>
                </c:pt>
                <c:pt idx="10">
                  <c:v>50 A 54</c:v>
                </c:pt>
                <c:pt idx="11">
                  <c:v>55 A 59</c:v>
                </c:pt>
                <c:pt idx="12">
                  <c:v>60 A 64</c:v>
                </c:pt>
                <c:pt idx="13">
                  <c:v>65 A 69</c:v>
                </c:pt>
                <c:pt idx="14">
                  <c:v>70 A 74</c:v>
                </c:pt>
                <c:pt idx="15">
                  <c:v>75 A 79</c:v>
                </c:pt>
                <c:pt idx="16">
                  <c:v>80 A 84</c:v>
                </c:pt>
                <c:pt idx="17">
                  <c:v>85 A MAS</c:v>
                </c:pt>
              </c:strCache>
            </c:strRef>
          </c:cat>
          <c:val>
            <c:numRef>
              <c:f>'PIRAMIDE SIN ESTUD'!$F$8:$F$25</c:f>
              <c:numCache>
                <c:formatCode>General</c:formatCode>
                <c:ptCount val="18"/>
                <c:pt idx="0">
                  <c:v>-192</c:v>
                </c:pt>
                <c:pt idx="1">
                  <c:v>-349</c:v>
                </c:pt>
                <c:pt idx="2">
                  <c:v>-454</c:v>
                </c:pt>
                <c:pt idx="3">
                  <c:v>-497</c:v>
                </c:pt>
                <c:pt idx="4">
                  <c:v>-410</c:v>
                </c:pt>
                <c:pt idx="5">
                  <c:v>-176</c:v>
                </c:pt>
                <c:pt idx="6">
                  <c:v>-132</c:v>
                </c:pt>
                <c:pt idx="7">
                  <c:v>-220</c:v>
                </c:pt>
                <c:pt idx="8">
                  <c:v>-346</c:v>
                </c:pt>
                <c:pt idx="9">
                  <c:v>-367</c:v>
                </c:pt>
                <c:pt idx="10">
                  <c:v>-374</c:v>
                </c:pt>
                <c:pt idx="11">
                  <c:v>-456</c:v>
                </c:pt>
                <c:pt idx="12">
                  <c:v>-460</c:v>
                </c:pt>
                <c:pt idx="13">
                  <c:v>-498</c:v>
                </c:pt>
                <c:pt idx="14">
                  <c:v>-395</c:v>
                </c:pt>
                <c:pt idx="15">
                  <c:v>-283</c:v>
                </c:pt>
                <c:pt idx="16">
                  <c:v>-142</c:v>
                </c:pt>
                <c:pt idx="17">
                  <c:v>-116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54-4E6A-A9C2-0E6152B85691}"/>
            </c:ext>
          </c:extLst>
        </c:ser>
        <c:ser>
          <c:idx val="1"/>
          <c:order val="1"/>
          <c:tx>
            <c:strRef>
              <c:f>'PIRAMIDE SIN ESTUD'!$G$7</c:f>
              <c:strCache>
                <c:ptCount val="1"/>
                <c:pt idx="0">
                  <c:v>FEMENINO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C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'PIRAMIDE SIN ESTUD'!$B$8:$B$25</c:f>
              <c:strCache>
                <c:ptCount val="18"/>
                <c:pt idx="0">
                  <c:v>0 A 4 </c:v>
                </c:pt>
                <c:pt idx="1">
                  <c:v>5 A 9</c:v>
                </c:pt>
                <c:pt idx="2">
                  <c:v>10 A 14</c:v>
                </c:pt>
                <c:pt idx="3">
                  <c:v>15 A 19</c:v>
                </c:pt>
                <c:pt idx="4">
                  <c:v>20 A 24</c:v>
                </c:pt>
                <c:pt idx="5">
                  <c:v>25 A 29</c:v>
                </c:pt>
                <c:pt idx="6">
                  <c:v>30 A 34</c:v>
                </c:pt>
                <c:pt idx="7">
                  <c:v>35 A 39</c:v>
                </c:pt>
                <c:pt idx="8">
                  <c:v>40 A 44</c:v>
                </c:pt>
                <c:pt idx="9">
                  <c:v>45 A 49</c:v>
                </c:pt>
                <c:pt idx="10">
                  <c:v>50 A 54</c:v>
                </c:pt>
                <c:pt idx="11">
                  <c:v>55 A 59</c:v>
                </c:pt>
                <c:pt idx="12">
                  <c:v>60 A 64</c:v>
                </c:pt>
                <c:pt idx="13">
                  <c:v>65 A 69</c:v>
                </c:pt>
                <c:pt idx="14">
                  <c:v>70 A 74</c:v>
                </c:pt>
                <c:pt idx="15">
                  <c:v>75 A 79</c:v>
                </c:pt>
                <c:pt idx="16">
                  <c:v>80 A 84</c:v>
                </c:pt>
                <c:pt idx="17">
                  <c:v>85 A MAS</c:v>
                </c:pt>
              </c:strCache>
            </c:strRef>
          </c:cat>
          <c:val>
            <c:numRef>
              <c:f>'PIRAMIDE SIN ESTUD'!$G$8:$G$25</c:f>
              <c:numCache>
                <c:formatCode>General</c:formatCode>
                <c:ptCount val="18"/>
                <c:pt idx="0">
                  <c:v>199</c:v>
                </c:pt>
                <c:pt idx="1">
                  <c:v>350</c:v>
                </c:pt>
                <c:pt idx="2">
                  <c:v>421</c:v>
                </c:pt>
                <c:pt idx="3">
                  <c:v>438</c:v>
                </c:pt>
                <c:pt idx="4">
                  <c:v>402</c:v>
                </c:pt>
                <c:pt idx="5">
                  <c:v>189</c:v>
                </c:pt>
                <c:pt idx="6">
                  <c:v>197</c:v>
                </c:pt>
                <c:pt idx="7">
                  <c:v>378</c:v>
                </c:pt>
                <c:pt idx="8">
                  <c:v>530</c:v>
                </c:pt>
                <c:pt idx="9">
                  <c:v>484</c:v>
                </c:pt>
                <c:pt idx="10">
                  <c:v>489</c:v>
                </c:pt>
                <c:pt idx="11">
                  <c:v>559</c:v>
                </c:pt>
                <c:pt idx="12">
                  <c:v>605</c:v>
                </c:pt>
                <c:pt idx="13">
                  <c:v>477</c:v>
                </c:pt>
                <c:pt idx="14">
                  <c:v>343</c:v>
                </c:pt>
                <c:pt idx="15">
                  <c:v>285</c:v>
                </c:pt>
                <c:pt idx="16">
                  <c:v>165</c:v>
                </c:pt>
                <c:pt idx="17">
                  <c:v>170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54-4E6A-A9C2-0E6152B8569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046454431"/>
        <c:axId val="1046475231"/>
      </c:barChart>
      <c:catAx>
        <c:axId val="104645443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BO"/>
          </a:p>
        </c:txPr>
        <c:crossAx val="1046475231"/>
        <c:crosses val="autoZero"/>
        <c:auto val="1"/>
        <c:lblAlgn val="ctr"/>
        <c:lblOffset val="100"/>
        <c:noMultiLvlLbl val="0"/>
      </c:catAx>
      <c:valAx>
        <c:axId val="104647523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;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BO"/>
          </a:p>
        </c:txPr>
        <c:crossAx val="10464544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B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E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POBLACION ESTUDIANTIL </a:t>
            </a:r>
          </a:p>
          <a:p>
            <a:pPr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s-E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AFILIADA AL SEGURO SOCIAL UNIVERSITARIO LA PAZ</a:t>
            </a:r>
          </a:p>
          <a:p>
            <a:pPr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s-E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31 DE DICIEMBRE DEL</a:t>
            </a:r>
            <a:r>
              <a:rPr lang="es-ES" baseline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2021</a:t>
            </a:r>
            <a:endParaRPr lang="es-E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BO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'PIRAMIDE SOLO ESTUDIANTES'!$G$8</c:f>
              <c:strCache>
                <c:ptCount val="1"/>
                <c:pt idx="0">
                  <c:v>MASCULINO</c:v>
                </c:pt>
              </c:strCache>
            </c:strRef>
          </c:tx>
          <c:spPr>
            <a:solidFill>
              <a:srgbClr val="182534"/>
            </a:solidFill>
            <a:ln>
              <a:noFill/>
            </a:ln>
            <a:effectLst/>
          </c:spPr>
          <c:invertIfNegative val="0"/>
          <c:dLbls>
            <c:numFmt formatCode="0;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'PIRAMIDE SOLO ESTUDIANTES'!$C$9:$C$13</c:f>
              <c:strCache>
                <c:ptCount val="5"/>
                <c:pt idx="0">
                  <c:v>15 A 19</c:v>
                </c:pt>
                <c:pt idx="1">
                  <c:v>20 A 24</c:v>
                </c:pt>
                <c:pt idx="2">
                  <c:v>25 A 29</c:v>
                </c:pt>
                <c:pt idx="3">
                  <c:v>30 A 34</c:v>
                </c:pt>
                <c:pt idx="4">
                  <c:v>35 A 39</c:v>
                </c:pt>
              </c:strCache>
            </c:strRef>
          </c:cat>
          <c:val>
            <c:numRef>
              <c:f>'PIRAMIDE SOLO ESTUDIANTES'!$G$9:$G$13</c:f>
              <c:numCache>
                <c:formatCode>General</c:formatCode>
                <c:ptCount val="5"/>
                <c:pt idx="0">
                  <c:v>-61</c:v>
                </c:pt>
                <c:pt idx="1">
                  <c:v>-424</c:v>
                </c:pt>
                <c:pt idx="2">
                  <c:v>-288</c:v>
                </c:pt>
                <c:pt idx="3">
                  <c:v>-32</c:v>
                </c:pt>
                <c:pt idx="4">
                  <c:v>-1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51-4E17-B44E-4C0DD64AD6D0}"/>
            </c:ext>
          </c:extLst>
        </c:ser>
        <c:ser>
          <c:idx val="1"/>
          <c:order val="1"/>
          <c:tx>
            <c:strRef>
              <c:f>'PIRAMIDE SOLO ESTUDIANTES'!$H$8</c:f>
              <c:strCache>
                <c:ptCount val="1"/>
                <c:pt idx="0">
                  <c:v>FEMENINO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C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'PIRAMIDE SOLO ESTUDIANTES'!$C$9:$C$13</c:f>
              <c:strCache>
                <c:ptCount val="5"/>
                <c:pt idx="0">
                  <c:v>15 A 19</c:v>
                </c:pt>
                <c:pt idx="1">
                  <c:v>20 A 24</c:v>
                </c:pt>
                <c:pt idx="2">
                  <c:v>25 A 29</c:v>
                </c:pt>
                <c:pt idx="3">
                  <c:v>30 A 34</c:v>
                </c:pt>
                <c:pt idx="4">
                  <c:v>35 A 39</c:v>
                </c:pt>
              </c:strCache>
            </c:strRef>
          </c:cat>
          <c:val>
            <c:numRef>
              <c:f>'PIRAMIDE SOLO ESTUDIANTES'!$H$9:$H$13</c:f>
              <c:numCache>
                <c:formatCode>General</c:formatCode>
                <c:ptCount val="5"/>
                <c:pt idx="0">
                  <c:v>159</c:v>
                </c:pt>
                <c:pt idx="1">
                  <c:v>916</c:v>
                </c:pt>
                <c:pt idx="2">
                  <c:v>405</c:v>
                </c:pt>
                <c:pt idx="3">
                  <c:v>42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851-4E17-B44E-4C0DD64AD6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166483808"/>
        <c:axId val="1166485056"/>
      </c:barChart>
      <c:catAx>
        <c:axId val="11664838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BO"/>
          </a:p>
        </c:txPr>
        <c:crossAx val="1166485056"/>
        <c:crosses val="autoZero"/>
        <c:auto val="1"/>
        <c:lblAlgn val="ctr"/>
        <c:lblOffset val="100"/>
        <c:noMultiLvlLbl val="0"/>
      </c:catAx>
      <c:valAx>
        <c:axId val="11664850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;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1166483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s-B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E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PORCENTAJE DE AFILIADOS POR INSTITUCION</a:t>
            </a:r>
          </a:p>
          <a:p>
            <a:pPr>
              <a:defRPr sz="1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s-E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GESTION 2021 S.S.U.L.P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BO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18253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solidFill>
                  <a:srgbClr val="C00000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Hoja2!$A$61:$A$71</c:f>
              <c:strCache>
                <c:ptCount val="11"/>
                <c:pt idx="0">
                  <c:v>UNIVERSIDAD MAYOR DE SAN ANDRES DOCENTE</c:v>
                </c:pt>
                <c:pt idx="1">
                  <c:v>UNIVERSIDAD MAYOR DE SAN ANDRES ADMINISTRATIVO</c:v>
                </c:pt>
                <c:pt idx="2">
                  <c:v>UNIVERSIDAD MAYOR DE SAN ANDRES ESTUDIANTES</c:v>
                </c:pt>
                <c:pt idx="3">
                  <c:v>RENTISTAS</c:v>
                </c:pt>
                <c:pt idx="4">
                  <c:v>SEGURO SOCIAL UNIVERSITARIO</c:v>
                </c:pt>
                <c:pt idx="5">
                  <c:v>UNIVERSIDAD CATOLICA BOLIVIA SAN PABLO ADMINISTRATIVO</c:v>
                </c:pt>
                <c:pt idx="6">
                  <c:v>UNIVERSIDAD CATOLICA BOLIVIA SAN PABLO DOCENTE</c:v>
                </c:pt>
                <c:pt idx="7">
                  <c:v>ALDEAS INFANTILES</c:v>
                </c:pt>
                <c:pt idx="8">
                  <c:v>COOPERATIVA DE AHORRO  CREDITO CERRADO LABORAL SAN ANDRES LTDA</c:v>
                </c:pt>
                <c:pt idx="9">
                  <c:v>TRASFERENCIAS</c:v>
                </c:pt>
                <c:pt idx="10">
                  <c:v>DEMAS INSTITUCIONES</c:v>
                </c:pt>
              </c:strCache>
            </c:strRef>
          </c:cat>
          <c:val>
            <c:numRef>
              <c:f>Hoja2!$I$61:$I$71</c:f>
              <c:numCache>
                <c:formatCode>0%</c:formatCode>
                <c:ptCount val="11"/>
                <c:pt idx="0">
                  <c:v>0.25650157919494659</c:v>
                </c:pt>
                <c:pt idx="1">
                  <c:v>0.23855923661044284</c:v>
                </c:pt>
                <c:pt idx="2">
                  <c:v>0.1567770983132854</c:v>
                </c:pt>
                <c:pt idx="3">
                  <c:v>0.15449230562462199</c:v>
                </c:pt>
                <c:pt idx="4">
                  <c:v>5.0870237215240914E-2</c:v>
                </c:pt>
                <c:pt idx="5">
                  <c:v>3.8438276997513607E-2</c:v>
                </c:pt>
                <c:pt idx="6">
                  <c:v>3.1852698071366169E-2</c:v>
                </c:pt>
                <c:pt idx="7">
                  <c:v>1.8076742154425104E-2</c:v>
                </c:pt>
                <c:pt idx="8">
                  <c:v>7.8623748404005114E-3</c:v>
                </c:pt>
                <c:pt idx="9">
                  <c:v>6.7199784960688125E-3</c:v>
                </c:pt>
                <c:pt idx="10">
                  <c:v>3.9849472481688061E-2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07-46EF-AB24-BD875A7CAB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023948400"/>
        <c:axId val="1023952144"/>
      </c:barChart>
      <c:catAx>
        <c:axId val="10239484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1023952144"/>
        <c:crosses val="autoZero"/>
        <c:auto val="1"/>
        <c:lblAlgn val="ctr"/>
        <c:lblOffset val="100"/>
        <c:noMultiLvlLbl val="0"/>
      </c:catAx>
      <c:valAx>
        <c:axId val="10239521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1023948400"/>
        <c:crosses val="autoZero"/>
        <c:crossBetween val="between"/>
      </c:valAx>
      <c:spPr>
        <a:noFill/>
        <a:ln>
          <a:solidFill>
            <a:srgbClr val="002060"/>
          </a:solidFill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rgbClr val="002060"/>
      </a:solidFill>
      <a:round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rgbClr val="182534"/>
                </a:solidFill>
                <a:latin typeface="+mn-lt"/>
                <a:ea typeface="+mn-ea"/>
                <a:cs typeface="+mn-cs"/>
              </a:defRPr>
            </a:pPr>
            <a:r>
              <a:rPr lang="es-MX" b="1" dirty="0">
                <a:solidFill>
                  <a:srgbClr val="182534"/>
                </a:solidFill>
              </a:rPr>
              <a:t>Evolución de los Recursos</a:t>
            </a:r>
            <a:r>
              <a:rPr lang="es-MX" b="1" baseline="0" dirty="0">
                <a:solidFill>
                  <a:srgbClr val="182534"/>
                </a:solidFill>
              </a:rPr>
              <a:t> Humanos</a:t>
            </a:r>
          </a:p>
          <a:p>
            <a:pPr>
              <a:defRPr b="1">
                <a:solidFill>
                  <a:srgbClr val="182534"/>
                </a:solidFill>
              </a:defRPr>
            </a:pPr>
            <a:r>
              <a:rPr lang="es-MX" b="1" baseline="0" dirty="0">
                <a:solidFill>
                  <a:srgbClr val="182534"/>
                </a:solidFill>
              </a:rPr>
              <a:t>2011 - 2021</a:t>
            </a:r>
            <a:endParaRPr lang="es-MX" b="1" dirty="0">
              <a:solidFill>
                <a:srgbClr val="182534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rgbClr val="182534"/>
              </a:solidFill>
              <a:latin typeface="+mn-lt"/>
              <a:ea typeface="+mn-ea"/>
              <a:cs typeface="+mn-cs"/>
            </a:defRPr>
          </a:pPr>
          <a:endParaRPr lang="es-B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Hoja1!$C$2</c:f>
              <c:strCache>
                <c:ptCount val="1"/>
                <c:pt idx="0">
                  <c:v>GESTION</c:v>
                </c:pt>
              </c:strCache>
            </c:strRef>
          </c:tx>
          <c:spPr>
            <a:ln w="28575" cap="rnd">
              <a:solidFill>
                <a:schemeClr val="accent1">
                  <a:shade val="58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shade val="58000"/>
                </a:schemeClr>
              </a:solidFill>
              <a:ln w="9525">
                <a:solidFill>
                  <a:schemeClr val="accent1">
                    <a:shade val="58000"/>
                  </a:schemeClr>
                </a:solidFill>
              </a:ln>
              <a:effectLst/>
            </c:spPr>
          </c:marker>
          <c:cat>
            <c:numRef>
              <c:f>Hoja1!$C$3:$C$13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Hoja1!$D$3:$D$13</c:f>
              <c:numCache>
                <c:formatCode>General</c:formatCode>
                <c:ptCount val="11"/>
                <c:pt idx="0">
                  <c:v>192</c:v>
                </c:pt>
                <c:pt idx="1">
                  <c:v>189</c:v>
                </c:pt>
                <c:pt idx="2">
                  <c:v>194</c:v>
                </c:pt>
                <c:pt idx="3">
                  <c:v>189</c:v>
                </c:pt>
                <c:pt idx="4">
                  <c:v>189</c:v>
                </c:pt>
                <c:pt idx="5">
                  <c:v>185</c:v>
                </c:pt>
                <c:pt idx="6">
                  <c:v>181</c:v>
                </c:pt>
                <c:pt idx="7">
                  <c:v>204</c:v>
                </c:pt>
                <c:pt idx="8">
                  <c:v>196</c:v>
                </c:pt>
                <c:pt idx="9">
                  <c:v>194</c:v>
                </c:pt>
                <c:pt idx="10">
                  <c:v>204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B62-4305-8DCC-BAEE792AB0B1}"/>
            </c:ext>
          </c:extLst>
        </c:ser>
        <c:ser>
          <c:idx val="1"/>
          <c:order val="1"/>
          <c:tx>
            <c:strRef>
              <c:f>Hoja1!$D$2</c:f>
              <c:strCache>
                <c:ptCount val="1"/>
                <c:pt idx="0">
                  <c:v>SALUD</c:v>
                </c:pt>
              </c:strCache>
            </c:strRef>
          </c:tx>
          <c:spPr>
            <a:ln w="28575" cap="rnd">
              <a:solidFill>
                <a:srgbClr val="18253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182534"/>
              </a:solidFill>
              <a:ln w="9525">
                <a:solidFill>
                  <a:srgbClr val="182534"/>
                </a:solidFill>
              </a:ln>
              <a:effectLst/>
            </c:spPr>
          </c:marker>
          <c:cat>
            <c:numRef>
              <c:f>Hoja1!$C$3:$C$13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Hoja1!$D$3:$D$13</c:f>
              <c:numCache>
                <c:formatCode>General</c:formatCode>
                <c:ptCount val="11"/>
                <c:pt idx="0">
                  <c:v>192</c:v>
                </c:pt>
                <c:pt idx="1">
                  <c:v>189</c:v>
                </c:pt>
                <c:pt idx="2">
                  <c:v>194</c:v>
                </c:pt>
                <c:pt idx="3">
                  <c:v>189</c:v>
                </c:pt>
                <c:pt idx="4">
                  <c:v>189</c:v>
                </c:pt>
                <c:pt idx="5">
                  <c:v>185</c:v>
                </c:pt>
                <c:pt idx="6">
                  <c:v>181</c:v>
                </c:pt>
                <c:pt idx="7">
                  <c:v>204</c:v>
                </c:pt>
                <c:pt idx="8">
                  <c:v>196</c:v>
                </c:pt>
                <c:pt idx="9">
                  <c:v>194</c:v>
                </c:pt>
                <c:pt idx="10">
                  <c:v>204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B62-4305-8DCC-BAEE792AB0B1}"/>
            </c:ext>
          </c:extLst>
        </c:ser>
        <c:ser>
          <c:idx val="2"/>
          <c:order val="2"/>
          <c:tx>
            <c:strRef>
              <c:f>Hoja1!$E$2</c:f>
              <c:strCache>
                <c:ptCount val="1"/>
                <c:pt idx="0">
                  <c:v>ADMINSITRATIVOS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cat>
            <c:numRef>
              <c:f>Hoja1!$C$3:$C$13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Hoja1!$E$3:$E$13</c:f>
              <c:numCache>
                <c:formatCode>General</c:formatCode>
                <c:ptCount val="11"/>
                <c:pt idx="0">
                  <c:v>97</c:v>
                </c:pt>
                <c:pt idx="1">
                  <c:v>93</c:v>
                </c:pt>
                <c:pt idx="2">
                  <c:v>93</c:v>
                </c:pt>
                <c:pt idx="3">
                  <c:v>91</c:v>
                </c:pt>
                <c:pt idx="4">
                  <c:v>90</c:v>
                </c:pt>
                <c:pt idx="5">
                  <c:v>96</c:v>
                </c:pt>
                <c:pt idx="6">
                  <c:v>98</c:v>
                </c:pt>
                <c:pt idx="7">
                  <c:v>99</c:v>
                </c:pt>
                <c:pt idx="8">
                  <c:v>95</c:v>
                </c:pt>
                <c:pt idx="9">
                  <c:v>77</c:v>
                </c:pt>
                <c:pt idx="10">
                  <c:v>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B62-4305-8DCC-BAEE792AB0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55868351"/>
        <c:axId val="1955867103"/>
        <c:extLst>
          <c:ext xmlns:c15="http://schemas.microsoft.com/office/drawing/2012/chart" uri="{02D57815-91ED-43cb-92C2-25804820EDAC}">
            <c15:filteredLine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Hoja1!$C$2</c15:sqref>
                        </c15:formulaRef>
                      </c:ext>
                    </c:extLst>
                    <c:strCache>
                      <c:ptCount val="1"/>
                      <c:pt idx="0">
                        <c:v>GESTION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tint val="58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tint val="58000"/>
                      </a:schemeClr>
                    </a:solidFill>
                    <a:ln w="9525">
                      <a:solidFill>
                        <a:schemeClr val="accent1">
                          <a:tint val="58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uri="{02D57815-91ED-43cb-92C2-25804820EDAC}">
                        <c15:formulaRef>
                          <c15:sqref>Hoja1!$C$3:$C$13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2011</c:v>
                      </c:pt>
                      <c:pt idx="1">
                        <c:v>2012</c:v>
                      </c:pt>
                      <c:pt idx="2">
                        <c:v>2013</c:v>
                      </c:pt>
                      <c:pt idx="3">
                        <c:v>2014</c:v>
                      </c:pt>
                      <c:pt idx="4">
                        <c:v>2015</c:v>
                      </c:pt>
                      <c:pt idx="5">
                        <c:v>2016</c:v>
                      </c:pt>
                      <c:pt idx="6">
                        <c:v>2017</c:v>
                      </c:pt>
                      <c:pt idx="7">
                        <c:v>2018</c:v>
                      </c:pt>
                      <c:pt idx="8">
                        <c:v>2019</c:v>
                      </c:pt>
                      <c:pt idx="9">
                        <c:v>2020</c:v>
                      </c:pt>
                      <c:pt idx="10">
                        <c:v>2021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Hoja1!$C$3:$C$13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2011</c:v>
                      </c:pt>
                      <c:pt idx="1">
                        <c:v>2012</c:v>
                      </c:pt>
                      <c:pt idx="2">
                        <c:v>2013</c:v>
                      </c:pt>
                      <c:pt idx="3">
                        <c:v>2014</c:v>
                      </c:pt>
                      <c:pt idx="4">
                        <c:v>2015</c:v>
                      </c:pt>
                      <c:pt idx="5">
                        <c:v>2016</c:v>
                      </c:pt>
                      <c:pt idx="6">
                        <c:v>2017</c:v>
                      </c:pt>
                      <c:pt idx="7">
                        <c:v>2018</c:v>
                      </c:pt>
                      <c:pt idx="8">
                        <c:v>2019</c:v>
                      </c:pt>
                      <c:pt idx="9">
                        <c:v>2020</c:v>
                      </c:pt>
                      <c:pt idx="10">
                        <c:v>2021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8B62-4305-8DCC-BAEE792AB0B1}"/>
                  </c:ext>
                </c:extLst>
              </c15:ser>
            </c15:filteredLineSeries>
          </c:ext>
        </c:extLst>
      </c:lineChart>
      <c:catAx>
        <c:axId val="19558683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1955867103"/>
        <c:crosses val="autoZero"/>
        <c:auto val="1"/>
        <c:lblAlgn val="ctr"/>
        <c:lblOffset val="100"/>
        <c:noMultiLvlLbl val="0"/>
      </c:catAx>
      <c:valAx>
        <c:axId val="19558671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19558683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B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rgbClr val="182534"/>
                </a:solidFill>
                <a:latin typeface="+mn-lt"/>
                <a:ea typeface="+mn-ea"/>
                <a:cs typeface="+mn-cs"/>
              </a:defRPr>
            </a:pPr>
            <a:r>
              <a:rPr lang="es-BO">
                <a:solidFill>
                  <a:srgbClr val="182534"/>
                </a:solidFill>
              </a:rPr>
              <a:t>CANTIDAD DE PACIENTES  ATENDIDOS</a:t>
            </a:r>
          </a:p>
          <a:p>
            <a:pPr>
              <a:defRPr>
                <a:solidFill>
                  <a:srgbClr val="182534"/>
                </a:solidFill>
              </a:defRPr>
            </a:pPr>
            <a:r>
              <a:rPr lang="es-BO">
                <a:solidFill>
                  <a:srgbClr val="182534"/>
                </a:solidFill>
              </a:rPr>
              <a:t>EN LA GESTIÓN 2021</a:t>
            </a:r>
          </a:p>
        </c:rich>
      </c:tx>
      <c:layout>
        <c:manualLayout>
          <c:xMode val="edge"/>
          <c:yMode val="edge"/>
          <c:x val="0.1394023671569356"/>
          <c:y val="1.59142724458281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rgbClr val="182534"/>
              </a:solidFill>
              <a:latin typeface="+mn-lt"/>
              <a:ea typeface="+mn-ea"/>
              <a:cs typeface="+mn-cs"/>
            </a:defRPr>
          </a:pPr>
          <a:endParaRPr lang="es-BO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Hoja1!$C$5</c:f>
              <c:strCache>
                <c:ptCount val="1"/>
                <c:pt idx="0">
                  <c:v>CANTIDAD DE PACIENTES ATENDIDOS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01E7-4BD4-BB7F-64BA351F32FD}"/>
              </c:ext>
            </c:extLst>
          </c:dPt>
          <c:dPt>
            <c:idx val="1"/>
            <c:invertIfNegative val="0"/>
            <c:bubble3D val="0"/>
            <c:spPr>
              <a:solidFill>
                <a:srgbClr val="182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4-01E7-4BD4-BB7F-64BA351F32FD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01E7-4BD4-BB7F-64BA351F32FD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01E7-4BD4-BB7F-64BA351F32FD}"/>
              </c:ext>
            </c:extLst>
          </c:dPt>
          <c:dLbls>
            <c:dLbl>
              <c:idx val="0"/>
              <c:layout>
                <c:manualLayout>
                  <c:x val="0"/>
                  <c:y val="-4.42277081367732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1E7-4BD4-BB7F-64BA351F32FD}"/>
                </c:ext>
              </c:extLst>
            </c:dLbl>
            <c:dLbl>
              <c:idx val="1"/>
              <c:layout>
                <c:manualLayout>
                  <c:x val="1.8171490219588866E-2"/>
                  <c:y val="-3.4021313951364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01E7-4BD4-BB7F-64BA351F32FD}"/>
                </c:ext>
              </c:extLst>
            </c:dLbl>
            <c:dLbl>
              <c:idx val="2"/>
              <c:layout>
                <c:manualLayout>
                  <c:x val="1.3628617664691567E-2"/>
                  <c:y val="-4.08255767416367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01E7-4BD4-BB7F-64BA351F32FD}"/>
                </c:ext>
              </c:extLst>
            </c:dLbl>
            <c:dLbl>
              <c:idx val="3"/>
              <c:layout>
                <c:manualLayout>
                  <c:x val="2.0442926497037307E-2"/>
                  <c:y val="-4.08255767416367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1E7-4BD4-BB7F-64BA351F32F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Hoja1!$B$6:$B$9</c:f>
              <c:strCache>
                <c:ptCount val="4"/>
                <c:pt idx="0">
                  <c:v>CRR COVID-19</c:v>
                </c:pt>
                <c:pt idx="1">
                  <c:v>CONSULTA EXTERNA PRESENCIAL</c:v>
                </c:pt>
                <c:pt idx="2">
                  <c:v>ATENCIÓN EN EMERGENCIAS</c:v>
                </c:pt>
                <c:pt idx="3">
                  <c:v>INTERNACIONES</c:v>
                </c:pt>
              </c:strCache>
            </c:strRef>
          </c:cat>
          <c:val>
            <c:numRef>
              <c:f>Hoja1!$C$6:$C$9</c:f>
              <c:numCache>
                <c:formatCode>General</c:formatCode>
                <c:ptCount val="4"/>
                <c:pt idx="0">
                  <c:v>5045</c:v>
                </c:pt>
                <c:pt idx="1">
                  <c:v>72602</c:v>
                </c:pt>
                <c:pt idx="2">
                  <c:v>7956</c:v>
                </c:pt>
                <c:pt idx="3">
                  <c:v>1040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E7-4BD4-BB7F-64BA351F32F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569756480"/>
        <c:axId val="569757728"/>
        <c:axId val="0"/>
      </c:bar3DChart>
      <c:catAx>
        <c:axId val="569756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82534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569757728"/>
        <c:crosses val="autoZero"/>
        <c:auto val="1"/>
        <c:lblAlgn val="ctr"/>
        <c:lblOffset val="100"/>
        <c:noMultiLvlLbl val="0"/>
      </c:catAx>
      <c:valAx>
        <c:axId val="569757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569756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rgbClr val="18253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ES" b="1" dirty="0">
                <a:solidFill>
                  <a:srgbClr val="1825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</a:t>
            </a:r>
            <a:r>
              <a:rPr lang="es-ES" b="1" baseline="0" dirty="0">
                <a:solidFill>
                  <a:srgbClr val="1825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CONSULTAS OTORGADAS</a:t>
            </a:r>
          </a:p>
          <a:p>
            <a:pPr>
              <a:defRPr b="1">
                <a:solidFill>
                  <a:srgbClr val="18253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s-ES" b="1" baseline="0" dirty="0">
                <a:solidFill>
                  <a:srgbClr val="1825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EL HOSPITAL DEL SEGURO UNIVERSITARIO LA PAZ</a:t>
            </a:r>
            <a:endParaRPr lang="es-ES" b="1" dirty="0">
              <a:solidFill>
                <a:srgbClr val="1825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23934568889006275"/>
          <c:y val="2.22448368018558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rgbClr val="182534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B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18253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[CE_AUDIENCIA.xlsx]CE!$A$8:$A$29</c:f>
              <c:strCache>
                <c:ptCount val="22"/>
                <c:pt idx="0">
                  <c:v>CARDIOLOGÍA</c:v>
                </c:pt>
                <c:pt idx="1">
                  <c:v>CIRUGÍA</c:v>
                </c:pt>
                <c:pt idx="2">
                  <c:v>DERMATOLOGÍA</c:v>
                </c:pt>
                <c:pt idx="3">
                  <c:v>EMERGENCIAS</c:v>
                </c:pt>
                <c:pt idx="4">
                  <c:v>GASTROENTEROLOGIA</c:v>
                </c:pt>
                <c:pt idx="5">
                  <c:v>GINECOLOGÍA</c:v>
                </c:pt>
                <c:pt idx="6">
                  <c:v>MEDICINA FAMILIAR</c:v>
                </c:pt>
                <c:pt idx="7">
                  <c:v>MEDICINA GENERAL</c:v>
                </c:pt>
                <c:pt idx="8">
                  <c:v>MEDICINA INTERNA</c:v>
                </c:pt>
                <c:pt idx="9">
                  <c:v>NEFROLOGIA</c:v>
                </c:pt>
                <c:pt idx="10">
                  <c:v>NEUMOLOGÍA</c:v>
                </c:pt>
                <c:pt idx="11">
                  <c:v>NEUROLOGÍA CLINICA</c:v>
                </c:pt>
                <c:pt idx="12">
                  <c:v>NUTRICION</c:v>
                </c:pt>
                <c:pt idx="13">
                  <c:v>ODONTOLOGÍA</c:v>
                </c:pt>
                <c:pt idx="14">
                  <c:v>OFTALMOLOGÍA</c:v>
                </c:pt>
                <c:pt idx="15">
                  <c:v>OTORRINOLARINGOLOGÍA</c:v>
                </c:pt>
                <c:pt idx="16">
                  <c:v>PEDIATRÍA</c:v>
                </c:pt>
                <c:pt idx="17">
                  <c:v>PSIQUIATRIA</c:v>
                </c:pt>
                <c:pt idx="18">
                  <c:v>REUMATOLOGÍA</c:v>
                </c:pt>
                <c:pt idx="19">
                  <c:v>TRAUMATOLOGÍA</c:v>
                </c:pt>
                <c:pt idx="20">
                  <c:v>TRANSCRIPCION</c:v>
                </c:pt>
                <c:pt idx="21">
                  <c:v>UROLOGÍA</c:v>
                </c:pt>
              </c:strCache>
            </c:strRef>
          </c:cat>
          <c:val>
            <c:numRef>
              <c:f>[CE_AUDIENCIA.xlsx]CE!$AN$8:$AN$29</c:f>
              <c:numCache>
                <c:formatCode>General</c:formatCode>
                <c:ptCount val="22"/>
                <c:pt idx="0">
                  <c:v>3744</c:v>
                </c:pt>
                <c:pt idx="1">
                  <c:v>650</c:v>
                </c:pt>
                <c:pt idx="2">
                  <c:v>3365</c:v>
                </c:pt>
                <c:pt idx="3">
                  <c:v>1610</c:v>
                </c:pt>
                <c:pt idx="4">
                  <c:v>2201</c:v>
                </c:pt>
                <c:pt idx="5">
                  <c:v>3539</c:v>
                </c:pt>
                <c:pt idx="6">
                  <c:v>3295</c:v>
                </c:pt>
                <c:pt idx="7">
                  <c:v>11706</c:v>
                </c:pt>
                <c:pt idx="8">
                  <c:v>3290</c:v>
                </c:pt>
                <c:pt idx="9">
                  <c:v>1778</c:v>
                </c:pt>
                <c:pt idx="10">
                  <c:v>2169</c:v>
                </c:pt>
                <c:pt idx="11">
                  <c:v>1456</c:v>
                </c:pt>
                <c:pt idx="12">
                  <c:v>226</c:v>
                </c:pt>
                <c:pt idx="13">
                  <c:v>5954</c:v>
                </c:pt>
                <c:pt idx="14">
                  <c:v>3076</c:v>
                </c:pt>
                <c:pt idx="15">
                  <c:v>1881</c:v>
                </c:pt>
                <c:pt idx="16">
                  <c:v>3447</c:v>
                </c:pt>
                <c:pt idx="17">
                  <c:v>1580</c:v>
                </c:pt>
                <c:pt idx="18">
                  <c:v>2040</c:v>
                </c:pt>
                <c:pt idx="19">
                  <c:v>4658</c:v>
                </c:pt>
                <c:pt idx="20">
                  <c:v>6518</c:v>
                </c:pt>
                <c:pt idx="21">
                  <c:v>2226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D1-4D15-98B5-5FEB7011C5A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75190976"/>
        <c:axId val="883893424"/>
      </c:barChart>
      <c:catAx>
        <c:axId val="675190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182534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883893424"/>
        <c:crosses val="autoZero"/>
        <c:auto val="1"/>
        <c:lblAlgn val="ctr"/>
        <c:lblOffset val="100"/>
        <c:noMultiLvlLbl val="0"/>
      </c:catAx>
      <c:valAx>
        <c:axId val="883893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675190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rgbClr val="18253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b="1">
                <a:solidFill>
                  <a:srgbClr val="1825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ATENCIONES REALIZADAS</a:t>
            </a:r>
          </a:p>
          <a:p>
            <a:pPr>
              <a:defRPr b="1">
                <a:solidFill>
                  <a:srgbClr val="18253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n-US" b="1">
                <a:solidFill>
                  <a:srgbClr val="1825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ESPECIALIDADES CONTRATO</a:t>
            </a:r>
            <a:r>
              <a:rPr lang="en-US" b="1" baseline="0">
                <a:solidFill>
                  <a:srgbClr val="1825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lang="en-US" b="1">
                <a:solidFill>
                  <a:srgbClr val="1825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PLAZO FIJO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rgbClr val="182534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B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'[CE_AUDIENCIA.xlsx]PLAZO FIJIO'!$E$2</c:f>
              <c:strCache>
                <c:ptCount val="1"/>
                <c:pt idx="0">
                  <c:v>PACIENTES ATENDIDOS</c:v>
                </c:pt>
              </c:strCache>
            </c:strRef>
          </c:tx>
          <c:spPr>
            <a:solidFill>
              <a:srgbClr val="18253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'[CE_AUDIENCIA.xlsx]PLAZO FIJIO'!$D$3:$D$22</c:f>
              <c:strCache>
                <c:ptCount val="19"/>
                <c:pt idx="0">
                  <c:v>ANATOMIA PATOLOGICA</c:v>
                </c:pt>
                <c:pt idx="1">
                  <c:v>ANESTESIOLOGA</c:v>
                </c:pt>
                <c:pt idx="2">
                  <c:v>CARDIOLOGIA</c:v>
                </c:pt>
                <c:pt idx="3">
                  <c:v>EXAMENES INVASIVOS EN CARDIOLOGIA</c:v>
                </c:pt>
                <c:pt idx="4">
                  <c:v>CIRUGIA MAXILOFACIAL</c:v>
                </c:pt>
                <c:pt idx="5">
                  <c:v>CIRUGIA RECONSTRUCTIVA</c:v>
                </c:pt>
                <c:pt idx="6">
                  <c:v>COLOPROCTOLOGIA</c:v>
                </c:pt>
                <c:pt idx="7">
                  <c:v>ENDOCRINOLOGO</c:v>
                </c:pt>
                <c:pt idx="8">
                  <c:v>GASTROENTEROLOGIA </c:v>
                </c:pt>
                <c:pt idx="9">
                  <c:v>GINECOLOGIA</c:v>
                </c:pt>
                <c:pt idx="10">
                  <c:v>HEMATOLOGIA Y HEMOTERAPIA</c:v>
                </c:pt>
                <c:pt idx="11">
                  <c:v>MEDICINA CRITICA Y TERAPIA INTENSIVA</c:v>
                </c:pt>
                <c:pt idx="12">
                  <c:v>TERAPIA INTENSIVA PEDIATRICA</c:v>
                </c:pt>
                <c:pt idx="13">
                  <c:v>MEDICINA FAMILIAR</c:v>
                </c:pt>
                <c:pt idx="14">
                  <c:v>MEDICINA INTERNA</c:v>
                </c:pt>
                <c:pt idx="15">
                  <c:v>NEUMOLOGIA</c:v>
                </c:pt>
                <c:pt idx="16">
                  <c:v>NEUROCIRUGIA</c:v>
                </c:pt>
                <c:pt idx="17">
                  <c:v>OFTALMOLOGIA</c:v>
                </c:pt>
                <c:pt idx="18">
                  <c:v>ONCOLOGIA CLINICA</c:v>
                </c:pt>
              </c:strCache>
            </c:strRef>
          </c:cat>
          <c:val>
            <c:numRef>
              <c:f>'[CE_AUDIENCIA.xlsx]PLAZO FIJIO'!$E$3:$E$22</c:f>
              <c:numCache>
                <c:formatCode>General</c:formatCode>
                <c:ptCount val="20"/>
                <c:pt idx="0">
                  <c:v>1473</c:v>
                </c:pt>
                <c:pt idx="1">
                  <c:v>32</c:v>
                </c:pt>
                <c:pt idx="2">
                  <c:v>1999</c:v>
                </c:pt>
                <c:pt idx="3">
                  <c:v>86</c:v>
                </c:pt>
                <c:pt idx="4">
                  <c:v>161</c:v>
                </c:pt>
                <c:pt idx="5">
                  <c:v>51</c:v>
                </c:pt>
                <c:pt idx="6">
                  <c:v>200</c:v>
                </c:pt>
                <c:pt idx="7">
                  <c:v>864</c:v>
                </c:pt>
                <c:pt idx="8">
                  <c:v>1544</c:v>
                </c:pt>
                <c:pt idx="9">
                  <c:v>1082</c:v>
                </c:pt>
                <c:pt idx="10">
                  <c:v>202</c:v>
                </c:pt>
                <c:pt idx="11">
                  <c:v>221</c:v>
                </c:pt>
                <c:pt idx="12">
                  <c:v>141</c:v>
                </c:pt>
                <c:pt idx="13">
                  <c:v>2163</c:v>
                </c:pt>
                <c:pt idx="14">
                  <c:v>4748</c:v>
                </c:pt>
                <c:pt idx="15">
                  <c:v>460</c:v>
                </c:pt>
                <c:pt idx="16">
                  <c:v>269</c:v>
                </c:pt>
                <c:pt idx="17">
                  <c:v>21</c:v>
                </c:pt>
                <c:pt idx="18">
                  <c:v>385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0D-4C44-AFD4-A2FD7977805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47388399"/>
        <c:axId val="847391727"/>
      </c:barChart>
      <c:catAx>
        <c:axId val="8473883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182534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847391727"/>
        <c:crosses val="autoZero"/>
        <c:auto val="1"/>
        <c:lblAlgn val="ctr"/>
        <c:lblOffset val="100"/>
        <c:noMultiLvlLbl val="0"/>
      </c:catAx>
      <c:valAx>
        <c:axId val="8473917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8473883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rgbClr val="18253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b="1">
                <a:solidFill>
                  <a:srgbClr val="1825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ATENCIONES ESPECIALIDADES A PAPELETA</a:t>
            </a:r>
          </a:p>
          <a:p>
            <a:pPr>
              <a:defRPr b="1">
                <a:solidFill>
                  <a:srgbClr val="18253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n-US" b="1">
                <a:solidFill>
                  <a:srgbClr val="1825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 DEL SEGURO SOCIAL UNIVERSITARIO LA PAZ</a:t>
            </a:r>
            <a:r>
              <a:rPr lang="en-US" b="1" baseline="0">
                <a:solidFill>
                  <a:srgbClr val="1825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>
              <a:solidFill>
                <a:srgbClr val="1825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rgbClr val="182534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B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[CE_AUDIENCIA.xlsx]PAPELETA!$C$2</c:f>
              <c:strCache>
                <c:ptCount val="1"/>
                <c:pt idx="0">
                  <c:v>TOTAL PACIENTES</c:v>
                </c:pt>
              </c:strCache>
            </c:strRef>
          </c:tx>
          <c:spPr>
            <a:solidFill>
              <a:srgbClr val="18253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[CE_AUDIENCIA.xlsx]PAPELETA!$B$3:$B$15</c:f>
              <c:strCache>
                <c:ptCount val="13"/>
                <c:pt idx="0">
                  <c:v>CIRUGIA GENERAL Y TRANSPLANTE RENAL</c:v>
                </c:pt>
                <c:pt idx="1">
                  <c:v>CIRUGIA ONCOLOGICA</c:v>
                </c:pt>
                <c:pt idx="2">
                  <c:v>CIRUJANO VASCULAR</c:v>
                </c:pt>
                <c:pt idx="3">
                  <c:v>TERAPIA DE DOLOR</c:v>
                </c:pt>
                <c:pt idx="4">
                  <c:v>CARDIOLOGIA PEDIATRICA</c:v>
                </c:pt>
                <c:pt idx="5">
                  <c:v>CIRUGIA PEDIATRICA</c:v>
                </c:pt>
                <c:pt idx="6">
                  <c:v>ENDROCRINOLOGIA PEDIATRICA</c:v>
                </c:pt>
                <c:pt idx="7">
                  <c:v>GASTROENTOEROLOGIA PEDIATRICA</c:v>
                </c:pt>
                <c:pt idx="8">
                  <c:v>NEFROLOGIA PEDIATRICA</c:v>
                </c:pt>
                <c:pt idx="9">
                  <c:v>NEUMOLOGIA PEDRIATICA</c:v>
                </c:pt>
                <c:pt idx="10">
                  <c:v>NEUROLOGIA PEDIATRICA</c:v>
                </c:pt>
                <c:pt idx="11">
                  <c:v>TRAUMATOLOGIA PEDIATRICA</c:v>
                </c:pt>
                <c:pt idx="12">
                  <c:v>TERAPIA INTENSIVA PEDIATRICA</c:v>
                </c:pt>
              </c:strCache>
            </c:strRef>
          </c:cat>
          <c:val>
            <c:numRef>
              <c:f>[CE_AUDIENCIA.xlsx]PAPELETA!$C$3:$C$15</c:f>
              <c:numCache>
                <c:formatCode>General</c:formatCode>
                <c:ptCount val="13"/>
                <c:pt idx="0">
                  <c:v>74</c:v>
                </c:pt>
                <c:pt idx="1">
                  <c:v>176</c:v>
                </c:pt>
                <c:pt idx="2">
                  <c:v>38</c:v>
                </c:pt>
                <c:pt idx="3">
                  <c:v>327</c:v>
                </c:pt>
                <c:pt idx="4">
                  <c:v>64</c:v>
                </c:pt>
                <c:pt idx="5">
                  <c:v>47</c:v>
                </c:pt>
                <c:pt idx="6">
                  <c:v>44</c:v>
                </c:pt>
                <c:pt idx="7">
                  <c:v>7</c:v>
                </c:pt>
                <c:pt idx="8">
                  <c:v>10</c:v>
                </c:pt>
                <c:pt idx="9">
                  <c:v>27</c:v>
                </c:pt>
                <c:pt idx="10">
                  <c:v>47</c:v>
                </c:pt>
                <c:pt idx="11">
                  <c:v>83</c:v>
                </c:pt>
                <c:pt idx="12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A0-49F1-8431-AC43C663A23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47373423"/>
        <c:axId val="847375087"/>
      </c:barChart>
      <c:catAx>
        <c:axId val="8473734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182534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847375087"/>
        <c:crosses val="autoZero"/>
        <c:auto val="1"/>
        <c:lblAlgn val="ctr"/>
        <c:lblOffset val="100"/>
        <c:noMultiLvlLbl val="0"/>
      </c:catAx>
      <c:valAx>
        <c:axId val="8473750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8473734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BO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927A46-5D81-4EF7-934D-D507135E81BF}" type="datetimeFigureOut">
              <a:rPr lang="es-BO" smtClean="0"/>
              <a:t>23/2/2022</a:t>
            </a:fld>
            <a:endParaRPr lang="es-B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B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D15E77-734C-4CB3-9EB8-B6259F1806CD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1377006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B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FA6E7E-A54A-4329-9DEE-2FE0B8548C0E}" type="datetimeFigureOut">
              <a:rPr lang="es-BO" smtClean="0"/>
              <a:t>23/2/2022</a:t>
            </a:fld>
            <a:endParaRPr lang="es-B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B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B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0D81BD-C46F-4AA9-9618-19447AC22858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906338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D81BD-C46F-4AA9-9618-19447AC22858}" type="slidenum">
              <a:rPr lang="es-BO" smtClean="0"/>
              <a:t>1</a:t>
            </a:fld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21517974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D81BD-C46F-4AA9-9618-19447AC22858}" type="slidenum">
              <a:rPr lang="es-BO" smtClean="0"/>
              <a:t>10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0201269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D81BD-C46F-4AA9-9618-19447AC22858}" type="slidenum">
              <a:rPr lang="es-BO" smtClean="0"/>
              <a:t>11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4561716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D81BD-C46F-4AA9-9618-19447AC22858}" type="slidenum">
              <a:rPr lang="es-BO" smtClean="0"/>
              <a:t>12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4940404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D81BD-C46F-4AA9-9618-19447AC22858}" type="slidenum">
              <a:rPr lang="es-BO" smtClean="0"/>
              <a:t>13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4288159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D81BD-C46F-4AA9-9618-19447AC22858}" type="slidenum">
              <a:rPr lang="es-BO" smtClean="0"/>
              <a:t>14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2032773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D81BD-C46F-4AA9-9618-19447AC22858}" type="slidenum">
              <a:rPr lang="es-BO" smtClean="0"/>
              <a:t>15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1603772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D81BD-C46F-4AA9-9618-19447AC22858}" type="slidenum">
              <a:rPr lang="es-BO" smtClean="0"/>
              <a:t>16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40678977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D81BD-C46F-4AA9-9618-19447AC22858}" type="slidenum">
              <a:rPr lang="es-BO" smtClean="0"/>
              <a:t>17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6630652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D81BD-C46F-4AA9-9618-19447AC22858}" type="slidenum">
              <a:rPr lang="es-BO" smtClean="0"/>
              <a:t>18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5048918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D81BD-C46F-4AA9-9618-19447AC22858}" type="slidenum">
              <a:rPr lang="es-BO" smtClean="0"/>
              <a:t>19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354102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D81BD-C46F-4AA9-9618-19447AC22858}" type="slidenum">
              <a:rPr lang="es-BO" smtClean="0"/>
              <a:t>2</a:t>
            </a:fld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13172440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D81BD-C46F-4AA9-9618-19447AC22858}" type="slidenum">
              <a:rPr lang="es-BO" smtClean="0"/>
              <a:t>20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3118403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D81BD-C46F-4AA9-9618-19447AC22858}" type="slidenum">
              <a:rPr lang="es-BO" smtClean="0"/>
              <a:t>21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7844472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D81BD-C46F-4AA9-9618-19447AC22858}" type="slidenum">
              <a:rPr lang="es-BO" smtClean="0"/>
              <a:t>22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6918437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D81BD-C46F-4AA9-9618-19447AC22858}" type="slidenum">
              <a:rPr lang="es-BO" smtClean="0"/>
              <a:t>23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5487725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D81BD-C46F-4AA9-9618-19447AC22858}" type="slidenum">
              <a:rPr lang="es-BO" smtClean="0"/>
              <a:t>24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9015604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D81BD-C46F-4AA9-9618-19447AC22858}" type="slidenum">
              <a:rPr lang="es-BO" smtClean="0"/>
              <a:t>25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4548280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D81BD-C46F-4AA9-9618-19447AC22858}" type="slidenum">
              <a:rPr lang="es-BO" smtClean="0"/>
              <a:t>26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8225910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D81BD-C46F-4AA9-9618-19447AC22858}" type="slidenum">
              <a:rPr lang="es-BO" smtClean="0"/>
              <a:t>27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6251785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D81BD-C46F-4AA9-9618-19447AC22858}" type="slidenum">
              <a:rPr lang="es-BO" smtClean="0"/>
              <a:t>28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4790614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D81BD-C46F-4AA9-9618-19447AC22858}" type="slidenum">
              <a:rPr lang="es-BO" smtClean="0"/>
              <a:t>29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4230937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D81BD-C46F-4AA9-9618-19447AC22858}" type="slidenum">
              <a:rPr lang="es-BO" smtClean="0"/>
              <a:t>3</a:t>
            </a:fld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12416772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D81BD-C46F-4AA9-9618-19447AC22858}" type="slidenum">
              <a:rPr lang="es-BO" smtClean="0"/>
              <a:t>30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9956469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D81BD-C46F-4AA9-9618-19447AC22858}" type="slidenum">
              <a:rPr lang="es-BO" smtClean="0"/>
              <a:t>31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6524395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D81BD-C46F-4AA9-9618-19447AC22858}" type="slidenum">
              <a:rPr lang="es-BO" smtClean="0"/>
              <a:t>32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3158305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D81BD-C46F-4AA9-9618-19447AC22858}" type="slidenum">
              <a:rPr lang="es-BO" smtClean="0"/>
              <a:t>33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3183799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D81BD-C46F-4AA9-9618-19447AC22858}" type="slidenum">
              <a:rPr lang="es-BO" smtClean="0"/>
              <a:t>34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4844947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D81BD-C46F-4AA9-9618-19447AC22858}" type="slidenum">
              <a:rPr lang="es-BO" smtClean="0"/>
              <a:t>35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4867125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D81BD-C46F-4AA9-9618-19447AC22858}" type="slidenum">
              <a:rPr lang="es-BO" smtClean="0"/>
              <a:t>36</a:t>
            </a:fld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182105679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D81BD-C46F-4AA9-9618-19447AC22858}" type="slidenum">
              <a:rPr lang="es-BO" smtClean="0"/>
              <a:t>37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44823200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D81BD-C46F-4AA9-9618-19447AC22858}" type="slidenum">
              <a:rPr lang="es-BO" smtClean="0"/>
              <a:t>38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93899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D81BD-C46F-4AA9-9618-19447AC22858}" type="slidenum">
              <a:rPr lang="es-BO" smtClean="0"/>
              <a:t>39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770167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D81BD-C46F-4AA9-9618-19447AC22858}" type="slidenum">
              <a:rPr lang="es-BO" smtClean="0"/>
              <a:t>4</a:t>
            </a:fld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19468841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D81BD-C46F-4AA9-9618-19447AC22858}" type="slidenum">
              <a:rPr lang="es-BO" smtClean="0"/>
              <a:t>40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844806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D81BD-C46F-4AA9-9618-19447AC22858}" type="slidenum">
              <a:rPr lang="es-BO" smtClean="0"/>
              <a:t>41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40440058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D81BD-C46F-4AA9-9618-19447AC22858}" type="slidenum">
              <a:rPr lang="es-BO" smtClean="0"/>
              <a:t>42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80143798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D81BD-C46F-4AA9-9618-19447AC22858}" type="slidenum">
              <a:rPr lang="es-BO" smtClean="0"/>
              <a:t>43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56539448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D81BD-C46F-4AA9-9618-19447AC22858}" type="slidenum">
              <a:rPr lang="es-BO" smtClean="0"/>
              <a:t>44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11786034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D81BD-C46F-4AA9-9618-19447AC22858}" type="slidenum">
              <a:rPr lang="es-BO" smtClean="0"/>
              <a:t>45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34880487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D81BD-C46F-4AA9-9618-19447AC22858}" type="slidenum">
              <a:rPr lang="es-BO" smtClean="0"/>
              <a:t>46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78890463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D81BD-C46F-4AA9-9618-19447AC22858}" type="slidenum">
              <a:rPr lang="es-BO" smtClean="0"/>
              <a:t>47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91211086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D81BD-C46F-4AA9-9618-19447AC22858}" type="slidenum">
              <a:rPr lang="es-BO" smtClean="0"/>
              <a:t>48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533355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D81BD-C46F-4AA9-9618-19447AC22858}" type="slidenum">
              <a:rPr lang="es-BO" smtClean="0"/>
              <a:t>5</a:t>
            </a:fld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2485678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D81BD-C46F-4AA9-9618-19447AC22858}" type="slidenum">
              <a:rPr lang="es-BO" smtClean="0"/>
              <a:t>6</a:t>
            </a:fld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3472885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D81BD-C46F-4AA9-9618-19447AC22858}" type="slidenum">
              <a:rPr lang="es-BO" smtClean="0"/>
              <a:t>7</a:t>
            </a:fld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2751738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D81BD-C46F-4AA9-9618-19447AC22858}" type="slidenum">
              <a:rPr lang="es-BO" smtClean="0"/>
              <a:t>8</a:t>
            </a:fld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2717740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D81BD-C46F-4AA9-9618-19447AC22858}" type="slidenum">
              <a:rPr lang="es-BO" smtClean="0"/>
              <a:t>9</a:t>
            </a:fld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4244348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B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88733-4180-4F25-91DB-370D8751C167}" type="datetimeFigureOut">
              <a:rPr lang="es-BO" smtClean="0"/>
              <a:t>23/2/2022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178AF-3ECE-480D-9647-C53001889E8D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210690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88733-4180-4F25-91DB-370D8751C167}" type="datetimeFigureOut">
              <a:rPr lang="es-BO" smtClean="0"/>
              <a:t>23/2/2022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178AF-3ECE-480D-9647-C53001889E8D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400785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88733-4180-4F25-91DB-370D8751C167}" type="datetimeFigureOut">
              <a:rPr lang="es-BO" smtClean="0"/>
              <a:t>23/2/2022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178AF-3ECE-480D-9647-C53001889E8D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4234524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88733-4180-4F25-91DB-370D8751C167}" type="datetimeFigureOut">
              <a:rPr lang="es-BO" smtClean="0"/>
              <a:t>23/2/2022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178AF-3ECE-480D-9647-C53001889E8D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4105584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88733-4180-4F25-91DB-370D8751C167}" type="datetimeFigureOut">
              <a:rPr lang="es-BO" smtClean="0"/>
              <a:t>23/2/2022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178AF-3ECE-480D-9647-C53001889E8D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226453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88733-4180-4F25-91DB-370D8751C167}" type="datetimeFigureOut">
              <a:rPr lang="es-BO" smtClean="0"/>
              <a:t>23/2/2022</a:t>
            </a:fld>
            <a:endParaRPr lang="es-B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178AF-3ECE-480D-9647-C53001889E8D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668088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88733-4180-4F25-91DB-370D8751C167}" type="datetimeFigureOut">
              <a:rPr lang="es-BO" smtClean="0"/>
              <a:t>23/2/2022</a:t>
            </a:fld>
            <a:endParaRPr lang="es-B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178AF-3ECE-480D-9647-C53001889E8D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569474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88733-4180-4F25-91DB-370D8751C167}" type="datetimeFigureOut">
              <a:rPr lang="es-BO" smtClean="0"/>
              <a:t>23/2/2022</a:t>
            </a:fld>
            <a:endParaRPr lang="es-B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178AF-3ECE-480D-9647-C53001889E8D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833001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88733-4180-4F25-91DB-370D8751C167}" type="datetimeFigureOut">
              <a:rPr lang="es-BO" smtClean="0"/>
              <a:t>23/2/2022</a:t>
            </a:fld>
            <a:endParaRPr lang="es-B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178AF-3ECE-480D-9647-C53001889E8D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4227056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88733-4180-4F25-91DB-370D8751C167}" type="datetimeFigureOut">
              <a:rPr lang="es-BO" smtClean="0"/>
              <a:t>23/2/2022</a:t>
            </a:fld>
            <a:endParaRPr lang="es-B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178AF-3ECE-480D-9647-C53001889E8D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480322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B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88733-4180-4F25-91DB-370D8751C167}" type="datetimeFigureOut">
              <a:rPr lang="es-BO" smtClean="0"/>
              <a:t>23/2/2022</a:t>
            </a:fld>
            <a:endParaRPr lang="es-B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178AF-3ECE-480D-9647-C53001889E8D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507908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88733-4180-4F25-91DB-370D8751C167}" type="datetimeFigureOut">
              <a:rPr lang="es-BO" smtClean="0"/>
              <a:t>23/2/2022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B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178AF-3ECE-480D-9647-C53001889E8D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309240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B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6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4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182881" y="0"/>
            <a:ext cx="10121679" cy="6858000"/>
            <a:chOff x="182881" y="0"/>
            <a:chExt cx="10121679" cy="6858000"/>
          </a:xfrm>
        </p:grpSpPr>
        <p:grpSp>
          <p:nvGrpSpPr>
            <p:cNvPr id="2" name="Grupo 1"/>
            <p:cNvGrpSpPr/>
            <p:nvPr/>
          </p:nvGrpSpPr>
          <p:grpSpPr>
            <a:xfrm>
              <a:off x="2811731" y="3406703"/>
              <a:ext cx="6773524" cy="2630038"/>
              <a:chOff x="3052688" y="3123027"/>
              <a:chExt cx="6773524" cy="2630038"/>
            </a:xfrm>
          </p:grpSpPr>
          <p:sp>
            <p:nvSpPr>
              <p:cNvPr id="4" name="CuadroTexto 3"/>
              <p:cNvSpPr txBox="1"/>
              <p:nvPr/>
            </p:nvSpPr>
            <p:spPr>
              <a:xfrm>
                <a:off x="3052688" y="3123027"/>
                <a:ext cx="6330461" cy="2492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BO" sz="2400" dirty="0">
                    <a:solidFill>
                      <a:schemeClr val="accent1">
                        <a:lumMod val="50000"/>
                      </a:schemeClr>
                    </a:solidFill>
                    <a:latin typeface="Arial Black" panose="020B0A04020102020204" pitchFamily="34" charset="0"/>
                  </a:rPr>
                  <a:t>Audiencia Pública de </a:t>
                </a:r>
              </a:p>
              <a:p>
                <a:r>
                  <a:rPr lang="es-BO" sz="3600" dirty="0">
                    <a:solidFill>
                      <a:schemeClr val="accent1">
                        <a:lumMod val="50000"/>
                      </a:schemeClr>
                    </a:solidFill>
                    <a:latin typeface="Arial Black" panose="020B0A04020102020204" pitchFamily="34" charset="0"/>
                  </a:rPr>
                  <a:t>Rendición de Cuentas</a:t>
                </a:r>
              </a:p>
              <a:p>
                <a:r>
                  <a:rPr lang="es-BO" sz="9600" dirty="0">
                    <a:solidFill>
                      <a:schemeClr val="accent1">
                        <a:lumMod val="50000"/>
                      </a:schemeClr>
                    </a:solidFill>
                    <a:latin typeface="Arial Black" panose="020B0A04020102020204" pitchFamily="34" charset="0"/>
                  </a:rPr>
                  <a:t>FINAL</a:t>
                </a:r>
              </a:p>
            </p:txBody>
          </p:sp>
          <p:cxnSp>
            <p:nvCxnSpPr>
              <p:cNvPr id="6" name="Conector recto 5"/>
              <p:cNvCxnSpPr/>
              <p:nvPr/>
            </p:nvCxnSpPr>
            <p:spPr>
              <a:xfrm>
                <a:off x="3193366" y="5616017"/>
                <a:ext cx="4360985" cy="0"/>
              </a:xfrm>
              <a:prstGeom prst="line">
                <a:avLst/>
              </a:prstGeom>
              <a:ln w="101600"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CuadroTexto 6"/>
              <p:cNvSpPr txBox="1"/>
              <p:nvPr/>
            </p:nvSpPr>
            <p:spPr>
              <a:xfrm>
                <a:off x="7406569" y="4737402"/>
                <a:ext cx="241964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BO" sz="6000" dirty="0">
                    <a:solidFill>
                      <a:schemeClr val="accent1">
                        <a:lumMod val="50000"/>
                      </a:schemeClr>
                    </a:solidFill>
                    <a:latin typeface="Arial Black" panose="020B0A04020102020204" pitchFamily="34" charset="0"/>
                  </a:rPr>
                  <a:t>2021</a:t>
                </a:r>
              </a:p>
            </p:txBody>
          </p:sp>
        </p:grpSp>
        <p:cxnSp>
          <p:nvCxnSpPr>
            <p:cNvPr id="9" name="Conector recto 8"/>
            <p:cNvCxnSpPr/>
            <p:nvPr/>
          </p:nvCxnSpPr>
          <p:spPr>
            <a:xfrm flipH="1">
              <a:off x="182881" y="0"/>
              <a:ext cx="1" cy="6858000"/>
            </a:xfrm>
            <a:prstGeom prst="line">
              <a:avLst/>
            </a:prstGeom>
            <a:ln w="381000">
              <a:gradFill>
                <a:gsLst>
                  <a:gs pos="0">
                    <a:schemeClr val="accent1">
                      <a:lumMod val="5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CuadroTexto 4"/>
            <p:cNvSpPr txBox="1"/>
            <p:nvPr/>
          </p:nvSpPr>
          <p:spPr>
            <a:xfrm>
              <a:off x="2820546" y="2249419"/>
              <a:ext cx="74840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BO" sz="2800" dirty="0">
                  <a:solidFill>
                    <a:schemeClr val="accent1">
                      <a:lumMod val="50000"/>
                    </a:schemeClr>
                  </a:solidFill>
                  <a:latin typeface="Arial Black" panose="020B0A04020102020204" pitchFamily="34" charset="0"/>
                </a:rPr>
                <a:t>Seguro Social Universitario La Paz</a:t>
              </a:r>
            </a:p>
          </p:txBody>
        </p:sp>
      </p:grpSp>
      <p:grpSp>
        <p:nvGrpSpPr>
          <p:cNvPr id="17" name="Grupo 16"/>
          <p:cNvGrpSpPr/>
          <p:nvPr/>
        </p:nvGrpSpPr>
        <p:grpSpPr>
          <a:xfrm>
            <a:off x="4974564" y="962219"/>
            <a:ext cx="2004793" cy="1206947"/>
            <a:chOff x="8559274" y="690401"/>
            <a:chExt cx="2004793" cy="1206947"/>
          </a:xfrm>
        </p:grpSpPr>
        <p:sp>
          <p:nvSpPr>
            <p:cNvPr id="18" name="CuadroTexto 17"/>
            <p:cNvSpPr txBox="1"/>
            <p:nvPr/>
          </p:nvSpPr>
          <p:spPr>
            <a:xfrm>
              <a:off x="8903741" y="690401"/>
              <a:ext cx="344467" cy="1015663"/>
            </a:xfrm>
            <a:prstGeom prst="rect">
              <a:avLst/>
            </a:prstGeom>
            <a:noFill/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s-BO" sz="6000" dirty="0">
                  <a:ln w="0"/>
                  <a:solidFill>
                    <a:schemeClr val="accent1">
                      <a:lumMod val="50000"/>
                    </a:schemeClr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ookman Old Style" panose="02050604050505020204" pitchFamily="18" charset="0"/>
                </a:rPr>
                <a:t>S</a:t>
              </a:r>
            </a:p>
          </p:txBody>
        </p:sp>
        <p:sp>
          <p:nvSpPr>
            <p:cNvPr id="27" name="CuadroTexto 26"/>
            <p:cNvSpPr txBox="1"/>
            <p:nvPr/>
          </p:nvSpPr>
          <p:spPr>
            <a:xfrm>
              <a:off x="8559274" y="878128"/>
              <a:ext cx="34446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BO" sz="6000" dirty="0">
                  <a:ln w="0"/>
                  <a:solidFill>
                    <a:schemeClr val="accent1">
                      <a:lumMod val="50000"/>
                    </a:schemeClr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ookman Old Style" panose="02050604050505020204" pitchFamily="18" charset="0"/>
                </a:rPr>
                <a:t>S</a:t>
              </a:r>
            </a:p>
          </p:txBody>
        </p:sp>
        <p:pic>
          <p:nvPicPr>
            <p:cNvPr id="28" name="Imagen 2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8806192">
              <a:off x="9848822" y="696777"/>
              <a:ext cx="483911" cy="845387"/>
            </a:xfrm>
            <a:prstGeom prst="rect">
              <a:avLst/>
            </a:prstGeom>
          </p:spPr>
        </p:pic>
        <p:sp>
          <p:nvSpPr>
            <p:cNvPr id="29" name="CuadroTexto 28"/>
            <p:cNvSpPr txBox="1"/>
            <p:nvPr/>
          </p:nvSpPr>
          <p:spPr>
            <a:xfrm>
              <a:off x="9248207" y="878128"/>
              <a:ext cx="34446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BO" sz="6000" dirty="0">
                  <a:ln w="0"/>
                  <a:solidFill>
                    <a:schemeClr val="accent1">
                      <a:lumMod val="50000"/>
                    </a:schemeClr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ookman Old Style" panose="02050604050505020204" pitchFamily="18" charset="0"/>
                </a:rPr>
                <a:t>U</a:t>
              </a:r>
            </a:p>
          </p:txBody>
        </p:sp>
        <p:sp>
          <p:nvSpPr>
            <p:cNvPr id="30" name="CuadroTexto 29"/>
            <p:cNvSpPr txBox="1"/>
            <p:nvPr/>
          </p:nvSpPr>
          <p:spPr>
            <a:xfrm>
              <a:off x="9730459" y="1371690"/>
              <a:ext cx="833608" cy="429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BO" sz="2400" spc="-100" dirty="0">
                  <a:solidFill>
                    <a:schemeClr val="accent1">
                      <a:lumMod val="50000"/>
                    </a:schemeClr>
                  </a:solidFill>
                  <a:latin typeface="Franklin Gothic Medium Cond" panose="020B0606030402020204" pitchFamily="34" charset="0"/>
                </a:rPr>
                <a:t>La Paz</a:t>
              </a:r>
            </a:p>
          </p:txBody>
        </p:sp>
        <p:sp>
          <p:nvSpPr>
            <p:cNvPr id="31" name="CuadroTexto 30"/>
            <p:cNvSpPr txBox="1"/>
            <p:nvPr/>
          </p:nvSpPr>
          <p:spPr>
            <a:xfrm>
              <a:off x="8690171" y="1635738"/>
              <a:ext cx="1736110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BO" sz="1100" dirty="0">
                  <a:solidFill>
                    <a:schemeClr val="accent1">
                      <a:lumMod val="50000"/>
                    </a:schemeClr>
                  </a:solidFill>
                </a:rPr>
                <a:t>www.ssulapaz.org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995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5098474" y="768307"/>
            <a:ext cx="653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BO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RECURSOS HUMANOS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9617825A-1F20-454A-A6DA-0CF771E7A5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403" y="5998862"/>
            <a:ext cx="2505815" cy="269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ES" altLang="es-BO" sz="1000" dirty="0">
                <a:solidFill>
                  <a:srgbClr val="082A75"/>
                </a:solidFill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FUENTE: Unidad de Recursos Humanos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168812" y="0"/>
            <a:ext cx="5401994" cy="6858000"/>
            <a:chOff x="168812" y="0"/>
            <a:chExt cx="5401994" cy="6858000"/>
          </a:xfrm>
        </p:grpSpPr>
        <p:cxnSp>
          <p:nvCxnSpPr>
            <p:cNvPr id="9" name="Conector recto 8"/>
            <p:cNvCxnSpPr/>
            <p:nvPr/>
          </p:nvCxnSpPr>
          <p:spPr>
            <a:xfrm>
              <a:off x="168812" y="0"/>
              <a:ext cx="14068" cy="6858000"/>
            </a:xfrm>
            <a:prstGeom prst="line">
              <a:avLst/>
            </a:prstGeom>
            <a:ln w="381000">
              <a:gradFill>
                <a:gsLst>
                  <a:gs pos="0">
                    <a:schemeClr val="accent1">
                      <a:lumMod val="5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uadroTexto 15"/>
            <p:cNvSpPr txBox="1"/>
            <p:nvPr/>
          </p:nvSpPr>
          <p:spPr>
            <a:xfrm>
              <a:off x="545917" y="146395"/>
              <a:ext cx="50248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BO" sz="2000" dirty="0">
                  <a:solidFill>
                    <a:schemeClr val="accent1">
                      <a:lumMod val="50000"/>
                    </a:schemeClr>
                  </a:solidFill>
                  <a:latin typeface="Arial Black" panose="020B0A04020102020204" pitchFamily="34" charset="0"/>
                </a:rPr>
                <a:t>Seguro Social Universitario La Paz</a:t>
              </a:r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6710" y="6144491"/>
            <a:ext cx="814386" cy="586667"/>
          </a:xfrm>
          <a:prstGeom prst="rect">
            <a:avLst/>
          </a:prstGeom>
        </p:spPr>
      </p:pic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DBE8CEE0-4366-463A-BFA3-CE680DFD68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1946598"/>
              </p:ext>
            </p:extLst>
          </p:nvPr>
        </p:nvGraphicFramePr>
        <p:xfrm>
          <a:off x="6235337" y="1901439"/>
          <a:ext cx="5032962" cy="2772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Tab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029008"/>
              </p:ext>
            </p:extLst>
          </p:nvPr>
        </p:nvGraphicFramePr>
        <p:xfrm>
          <a:off x="1303722" y="4798423"/>
          <a:ext cx="3893221" cy="609600"/>
        </p:xfrm>
        <a:graphic>
          <a:graphicData uri="http://schemas.openxmlformats.org/drawingml/2006/table">
            <a:tbl>
              <a:tblPr/>
              <a:tblGrid>
                <a:gridCol w="704601">
                  <a:extLst>
                    <a:ext uri="{9D8B030D-6E8A-4147-A177-3AD203B41FA5}">
                      <a16:colId xmlns:a16="http://schemas.microsoft.com/office/drawing/2014/main" val="3918339975"/>
                    </a:ext>
                  </a:extLst>
                </a:gridCol>
                <a:gridCol w="1062873">
                  <a:extLst>
                    <a:ext uri="{9D8B030D-6E8A-4147-A177-3AD203B41FA5}">
                      <a16:colId xmlns:a16="http://schemas.microsoft.com/office/drawing/2014/main" val="3713390390"/>
                    </a:ext>
                  </a:extLst>
                </a:gridCol>
                <a:gridCol w="1205619">
                  <a:extLst>
                    <a:ext uri="{9D8B030D-6E8A-4147-A177-3AD203B41FA5}">
                      <a16:colId xmlns:a16="http://schemas.microsoft.com/office/drawing/2014/main" val="3087717857"/>
                    </a:ext>
                  </a:extLst>
                </a:gridCol>
                <a:gridCol w="920128">
                  <a:extLst>
                    <a:ext uri="{9D8B030D-6E8A-4147-A177-3AD203B41FA5}">
                      <a16:colId xmlns:a16="http://schemas.microsoft.com/office/drawing/2014/main" val="2436608593"/>
                    </a:ext>
                  </a:extLst>
                </a:gridCol>
              </a:tblGrid>
              <a:tr h="4038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Gestión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Personal Permanente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Personal Eventual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0340299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B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4650547"/>
                  </a:ext>
                </a:extLst>
              </a:tr>
            </a:tbl>
          </a:graphicData>
        </a:graphic>
      </p:graphicFrame>
      <p:graphicFrame>
        <p:nvGraphicFramePr>
          <p:cNvPr id="17" name="Tab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6684722"/>
              </p:ext>
            </p:extLst>
          </p:nvPr>
        </p:nvGraphicFramePr>
        <p:xfrm>
          <a:off x="1123027" y="1583697"/>
          <a:ext cx="4128241" cy="2865120"/>
        </p:xfrm>
        <a:graphic>
          <a:graphicData uri="http://schemas.openxmlformats.org/drawingml/2006/table">
            <a:tbl>
              <a:tblPr/>
              <a:tblGrid>
                <a:gridCol w="1070924">
                  <a:extLst>
                    <a:ext uri="{9D8B030D-6E8A-4147-A177-3AD203B41FA5}">
                      <a16:colId xmlns:a16="http://schemas.microsoft.com/office/drawing/2014/main" val="3831047791"/>
                    </a:ext>
                  </a:extLst>
                </a:gridCol>
                <a:gridCol w="1070924">
                  <a:extLst>
                    <a:ext uri="{9D8B030D-6E8A-4147-A177-3AD203B41FA5}">
                      <a16:colId xmlns:a16="http://schemas.microsoft.com/office/drawing/2014/main" val="2951044719"/>
                    </a:ext>
                  </a:extLst>
                </a:gridCol>
                <a:gridCol w="1070924">
                  <a:extLst>
                    <a:ext uri="{9D8B030D-6E8A-4147-A177-3AD203B41FA5}">
                      <a16:colId xmlns:a16="http://schemas.microsoft.com/office/drawing/2014/main" val="1826852742"/>
                    </a:ext>
                  </a:extLst>
                </a:gridCol>
                <a:gridCol w="915469">
                  <a:extLst>
                    <a:ext uri="{9D8B030D-6E8A-4147-A177-3AD203B41FA5}">
                      <a16:colId xmlns:a16="http://schemas.microsoft.com/office/drawing/2014/main" val="3468453532"/>
                    </a:ext>
                  </a:extLst>
                </a:gridCol>
              </a:tblGrid>
              <a:tr h="3505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GESTION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SALUD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ADMINSITRATIVOS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116489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289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598316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282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612632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287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710086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280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700279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279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093341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281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80027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279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08469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303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32952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291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074321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271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11335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291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50267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4305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545917" y="768307"/>
            <a:ext cx="110842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BO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RECURSOS HUMANOS</a:t>
            </a:r>
          </a:p>
          <a:p>
            <a:pPr algn="r"/>
            <a:r>
              <a:rPr lang="es-BO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PERSONAL EVENTUAL PARA ATENCION COVID 2021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9617825A-1F20-454A-A6DA-0CF771E7A5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403" y="5998862"/>
            <a:ext cx="2505815" cy="269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ES" altLang="es-BO" sz="1000" dirty="0">
                <a:solidFill>
                  <a:srgbClr val="082A75"/>
                </a:solidFill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FUENTE: Unidad de Recursos Humanos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168812" y="0"/>
            <a:ext cx="5401994" cy="6858000"/>
            <a:chOff x="168812" y="0"/>
            <a:chExt cx="5401994" cy="6858000"/>
          </a:xfrm>
        </p:grpSpPr>
        <p:cxnSp>
          <p:nvCxnSpPr>
            <p:cNvPr id="9" name="Conector recto 8"/>
            <p:cNvCxnSpPr/>
            <p:nvPr/>
          </p:nvCxnSpPr>
          <p:spPr>
            <a:xfrm>
              <a:off x="168812" y="0"/>
              <a:ext cx="14068" cy="6858000"/>
            </a:xfrm>
            <a:prstGeom prst="line">
              <a:avLst/>
            </a:prstGeom>
            <a:ln w="381000">
              <a:gradFill>
                <a:gsLst>
                  <a:gs pos="0">
                    <a:schemeClr val="accent1">
                      <a:lumMod val="5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uadroTexto 15"/>
            <p:cNvSpPr txBox="1"/>
            <p:nvPr/>
          </p:nvSpPr>
          <p:spPr>
            <a:xfrm>
              <a:off x="545917" y="146395"/>
              <a:ext cx="50248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BO" sz="2000" dirty="0">
                  <a:solidFill>
                    <a:schemeClr val="accent1">
                      <a:lumMod val="50000"/>
                    </a:schemeClr>
                  </a:solidFill>
                  <a:latin typeface="Arial Black" panose="020B0A04020102020204" pitchFamily="34" charset="0"/>
                </a:rPr>
                <a:t>Seguro Social Universitario La Paz</a:t>
              </a:r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6710" y="6144491"/>
            <a:ext cx="814386" cy="586667"/>
          </a:xfrm>
          <a:prstGeom prst="rect">
            <a:avLst/>
          </a:prstGeom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8042726"/>
              </p:ext>
            </p:extLst>
          </p:nvPr>
        </p:nvGraphicFramePr>
        <p:xfrm>
          <a:off x="1968139" y="2351317"/>
          <a:ext cx="8638903" cy="2793916"/>
        </p:xfrm>
        <a:graphic>
          <a:graphicData uri="http://schemas.openxmlformats.org/drawingml/2006/table">
            <a:tbl>
              <a:tblPr/>
              <a:tblGrid>
                <a:gridCol w="2107473">
                  <a:extLst>
                    <a:ext uri="{9D8B030D-6E8A-4147-A177-3AD203B41FA5}">
                      <a16:colId xmlns:a16="http://schemas.microsoft.com/office/drawing/2014/main" val="924863515"/>
                    </a:ext>
                  </a:extLst>
                </a:gridCol>
                <a:gridCol w="1550126">
                  <a:extLst>
                    <a:ext uri="{9D8B030D-6E8A-4147-A177-3AD203B41FA5}">
                      <a16:colId xmlns:a16="http://schemas.microsoft.com/office/drawing/2014/main" val="194074791"/>
                    </a:ext>
                  </a:extLst>
                </a:gridCol>
                <a:gridCol w="1846217">
                  <a:extLst>
                    <a:ext uri="{9D8B030D-6E8A-4147-A177-3AD203B41FA5}">
                      <a16:colId xmlns:a16="http://schemas.microsoft.com/office/drawing/2014/main" val="2299991090"/>
                    </a:ext>
                  </a:extLst>
                </a:gridCol>
                <a:gridCol w="3135087">
                  <a:extLst>
                    <a:ext uri="{9D8B030D-6E8A-4147-A177-3AD203B41FA5}">
                      <a16:colId xmlns:a16="http://schemas.microsoft.com/office/drawing/2014/main" val="4167640337"/>
                    </a:ext>
                  </a:extLst>
                </a:gridCol>
              </a:tblGrid>
              <a:tr h="1097278">
                <a:tc>
                  <a:txBody>
                    <a:bodyPr/>
                    <a:lstStyle/>
                    <a:p>
                      <a:pPr algn="l" fontAlgn="ctr"/>
                      <a:r>
                        <a:rPr lang="es-BO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PERSONAL POR AREAS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PERSONAL FIJO NECESARIO EN CRR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PERSONAL FIJO NECESARIO EN HOSPITALIZACION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TOTAL PERSONAL CONTRATADO TODA LA GESTION 2021 EN DIFERENTES PERIODOS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8987753"/>
                  </a:ext>
                </a:extLst>
              </a:tr>
              <a:tr h="282773">
                <a:tc>
                  <a:txBody>
                    <a:bodyPr/>
                    <a:lstStyle/>
                    <a:p>
                      <a:pPr algn="l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Medicos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836480"/>
                  </a:ext>
                </a:extLst>
              </a:tr>
              <a:tr h="282773">
                <a:tc>
                  <a:txBody>
                    <a:bodyPr/>
                    <a:lstStyle/>
                    <a:p>
                      <a:pPr algn="l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Licenciadas en Enfermeria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3941524"/>
                  </a:ext>
                </a:extLst>
              </a:tr>
              <a:tr h="282773">
                <a:tc>
                  <a:txBody>
                    <a:bodyPr/>
                    <a:lstStyle/>
                    <a:p>
                      <a:pPr algn="l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Auxiliares de Enfermeria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6903661"/>
                  </a:ext>
                </a:extLst>
              </a:tr>
              <a:tr h="282773">
                <a:tc>
                  <a:txBody>
                    <a:bodyPr/>
                    <a:lstStyle/>
                    <a:p>
                      <a:pPr algn="l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Bioquimicos Farmaceuticos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9538640"/>
                  </a:ext>
                </a:extLst>
              </a:tr>
              <a:tr h="282773">
                <a:tc>
                  <a:txBody>
                    <a:bodyPr/>
                    <a:lstStyle/>
                    <a:p>
                      <a:pPr algn="l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Biotecnologos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9280886"/>
                  </a:ext>
                </a:extLst>
              </a:tr>
              <a:tr h="282773">
                <a:tc>
                  <a:txBody>
                    <a:bodyPr/>
                    <a:lstStyle/>
                    <a:p>
                      <a:pPr algn="l" fontAlgn="ctr"/>
                      <a:r>
                        <a:rPr lang="es-BO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28445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2015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/>
        </p:nvSpPr>
        <p:spPr>
          <a:xfrm>
            <a:off x="6134792" y="768307"/>
            <a:ext cx="54953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BO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RECURSOS HUMANOS</a:t>
            </a:r>
          </a:p>
          <a:p>
            <a:pPr algn="r"/>
            <a:r>
              <a:rPr lang="es-BO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LOGROS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168812" y="0"/>
            <a:ext cx="7861119" cy="6858000"/>
            <a:chOff x="168812" y="0"/>
            <a:chExt cx="7861119" cy="6858000"/>
          </a:xfrm>
        </p:grpSpPr>
        <p:cxnSp>
          <p:nvCxnSpPr>
            <p:cNvPr id="9" name="Conector recto 8"/>
            <p:cNvCxnSpPr/>
            <p:nvPr/>
          </p:nvCxnSpPr>
          <p:spPr>
            <a:xfrm>
              <a:off x="168812" y="0"/>
              <a:ext cx="14068" cy="6858000"/>
            </a:xfrm>
            <a:prstGeom prst="line">
              <a:avLst/>
            </a:prstGeom>
            <a:ln w="381000">
              <a:gradFill>
                <a:gsLst>
                  <a:gs pos="0">
                    <a:schemeClr val="accent1">
                      <a:lumMod val="5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uadroTexto 15"/>
            <p:cNvSpPr txBox="1"/>
            <p:nvPr/>
          </p:nvSpPr>
          <p:spPr>
            <a:xfrm>
              <a:off x="545917" y="146395"/>
              <a:ext cx="74840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BO" sz="2000" dirty="0">
                  <a:solidFill>
                    <a:schemeClr val="accent1">
                      <a:lumMod val="50000"/>
                    </a:schemeClr>
                  </a:solidFill>
                  <a:latin typeface="Arial Black" panose="020B0A04020102020204" pitchFamily="34" charset="0"/>
                </a:rPr>
                <a:t>Seguro Social Universitario La Paz</a:t>
              </a:r>
            </a:p>
          </p:txBody>
        </p:sp>
      </p:grpSp>
      <p:pic>
        <p:nvPicPr>
          <p:cNvPr id="27" name="Imagen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6710" y="6144491"/>
            <a:ext cx="814386" cy="586667"/>
          </a:xfrm>
          <a:prstGeom prst="rect">
            <a:avLst/>
          </a:prstGeom>
        </p:spPr>
      </p:pic>
      <p:pic>
        <p:nvPicPr>
          <p:cNvPr id="1026" name="Picture 2" descr="APLICACIÓN DE LOS FACTORES DE LA EVALUACIÓN DEL DESEMPEÑO, ESTABLECIDOS  PARA EL SECTOR PÚBLICO - CAEP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084" y="1544736"/>
            <a:ext cx="3320002" cy="201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6629337" y="2110314"/>
            <a:ext cx="42388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Evaluación de Desempeño a todos los trabajadores de la institución LLEGANDO AL 60% </a:t>
            </a:r>
            <a:endParaRPr lang="es-B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621498" y="4435890"/>
            <a:ext cx="42466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Implementación Software </a:t>
            </a:r>
          </a:p>
          <a:p>
            <a:pPr algn="r"/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del Reloj Biométrico</a:t>
            </a:r>
            <a:endParaRPr lang="es-B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El valor del Big Data en los recursos humanos - Hablemos de empresa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302" y="3873258"/>
            <a:ext cx="4028603" cy="160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33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6134792" y="768307"/>
            <a:ext cx="5495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BO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SERVICIOS DE SALUD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983" y="1867524"/>
            <a:ext cx="9374908" cy="4242044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>
          <a:xfrm>
            <a:off x="168812" y="0"/>
            <a:ext cx="5401994" cy="6858000"/>
            <a:chOff x="168812" y="0"/>
            <a:chExt cx="5401994" cy="6858000"/>
          </a:xfrm>
        </p:grpSpPr>
        <p:cxnSp>
          <p:nvCxnSpPr>
            <p:cNvPr id="9" name="Conector recto 8"/>
            <p:cNvCxnSpPr/>
            <p:nvPr/>
          </p:nvCxnSpPr>
          <p:spPr>
            <a:xfrm>
              <a:off x="168812" y="0"/>
              <a:ext cx="14068" cy="6858000"/>
            </a:xfrm>
            <a:prstGeom prst="line">
              <a:avLst/>
            </a:prstGeom>
            <a:ln w="381000">
              <a:gradFill>
                <a:gsLst>
                  <a:gs pos="0">
                    <a:schemeClr val="accent1">
                      <a:lumMod val="5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uadroTexto 15"/>
            <p:cNvSpPr txBox="1"/>
            <p:nvPr/>
          </p:nvSpPr>
          <p:spPr>
            <a:xfrm>
              <a:off x="545917" y="146395"/>
              <a:ext cx="50248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BO" sz="2000" dirty="0">
                  <a:solidFill>
                    <a:schemeClr val="accent1">
                      <a:lumMod val="50000"/>
                    </a:schemeClr>
                  </a:solidFill>
                  <a:latin typeface="Arial Black" panose="020B0A04020102020204" pitchFamily="34" charset="0"/>
                </a:rPr>
                <a:t>Seguro Social Universitario La Paz</a:t>
              </a:r>
            </a:p>
          </p:txBody>
        </p:sp>
      </p:grp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6710" y="6144491"/>
            <a:ext cx="814386" cy="58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47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1721" y="1426737"/>
            <a:ext cx="2619375" cy="174307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6134792" y="768307"/>
            <a:ext cx="5495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BO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CARTERA DE SERVICIOS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168812" y="0"/>
            <a:ext cx="5401994" cy="6858000"/>
            <a:chOff x="168812" y="0"/>
            <a:chExt cx="5401994" cy="6858000"/>
          </a:xfrm>
        </p:grpSpPr>
        <p:cxnSp>
          <p:nvCxnSpPr>
            <p:cNvPr id="9" name="Conector recto 8"/>
            <p:cNvCxnSpPr/>
            <p:nvPr/>
          </p:nvCxnSpPr>
          <p:spPr>
            <a:xfrm>
              <a:off x="168812" y="0"/>
              <a:ext cx="14068" cy="6858000"/>
            </a:xfrm>
            <a:prstGeom prst="line">
              <a:avLst/>
            </a:prstGeom>
            <a:ln w="381000">
              <a:gradFill>
                <a:gsLst>
                  <a:gs pos="0">
                    <a:schemeClr val="accent1">
                      <a:lumMod val="5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uadroTexto 15"/>
            <p:cNvSpPr txBox="1"/>
            <p:nvPr/>
          </p:nvSpPr>
          <p:spPr>
            <a:xfrm>
              <a:off x="545917" y="146395"/>
              <a:ext cx="50248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BO" sz="2000" dirty="0">
                  <a:solidFill>
                    <a:schemeClr val="accent1">
                      <a:lumMod val="50000"/>
                    </a:schemeClr>
                  </a:solidFill>
                  <a:latin typeface="Arial Black" panose="020B0A04020102020204" pitchFamily="34" charset="0"/>
                </a:rPr>
                <a:t>Seguro Social Universitario La Paz</a:t>
              </a:r>
            </a:p>
          </p:txBody>
        </p:sp>
      </p:grpSp>
      <p:sp>
        <p:nvSpPr>
          <p:cNvPr id="13" name="CuadroTexto 12"/>
          <p:cNvSpPr txBox="1"/>
          <p:nvPr/>
        </p:nvSpPr>
        <p:spPr>
          <a:xfrm>
            <a:off x="500477" y="2108250"/>
            <a:ext cx="41864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s-BO" sz="2800" b="1" dirty="0">
                <a:solidFill>
                  <a:schemeClr val="tx2">
                    <a:lumMod val="75000"/>
                  </a:schemeClr>
                </a:solidFill>
              </a:rPr>
              <a:t>CONSULTA EXTERNA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s-BO" sz="2800" b="1" dirty="0">
                <a:solidFill>
                  <a:schemeClr val="tx2">
                    <a:lumMod val="75000"/>
                  </a:schemeClr>
                </a:solidFill>
              </a:rPr>
              <a:t>HOSPITALIZACIÓN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s-BO" sz="2800" b="1" dirty="0">
                <a:solidFill>
                  <a:schemeClr val="tx2">
                    <a:lumMod val="75000"/>
                  </a:schemeClr>
                </a:solidFill>
              </a:rPr>
              <a:t>CIRUGÍA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s-BO" sz="2800" b="1" dirty="0">
                <a:solidFill>
                  <a:schemeClr val="tx2">
                    <a:lumMod val="75000"/>
                  </a:schemeClr>
                </a:solidFill>
              </a:rPr>
              <a:t>EMERGENCIAS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s-BO" sz="2800" b="1" dirty="0">
                <a:solidFill>
                  <a:schemeClr val="tx2">
                    <a:lumMod val="75000"/>
                  </a:schemeClr>
                </a:solidFill>
              </a:rPr>
              <a:t>TERAPIA INTENSIVA</a:t>
            </a:r>
            <a:endParaRPr lang="es-ES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6710" y="6144491"/>
            <a:ext cx="814386" cy="58666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0575" y="1461481"/>
            <a:ext cx="2857500" cy="16002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7575" y="2603690"/>
            <a:ext cx="2809875" cy="162877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9815" y="3787374"/>
            <a:ext cx="2962275" cy="154305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7575" y="5002123"/>
            <a:ext cx="3181350" cy="14382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7958" y="4685224"/>
            <a:ext cx="2600325" cy="17526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03827" y="3440619"/>
            <a:ext cx="2438400" cy="164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718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5503026" y="851434"/>
            <a:ext cx="6285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BO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PRODUCCIÓN DE SERVICIOS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232" y="1374654"/>
            <a:ext cx="3902258" cy="2431232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695722" y="6437824"/>
            <a:ext cx="1898276" cy="2578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1000" dirty="0">
                <a:solidFill>
                  <a:srgbClr val="082A75"/>
                </a:solidFill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Fuente: Bioestadística SSULP</a:t>
            </a:r>
            <a:endParaRPr lang="en-US" sz="1050" dirty="0">
              <a:solidFill>
                <a:srgbClr val="082A75"/>
              </a:solidFill>
              <a:effectLst/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168812" y="0"/>
            <a:ext cx="5401994" cy="6858000"/>
            <a:chOff x="168812" y="0"/>
            <a:chExt cx="5401994" cy="6858000"/>
          </a:xfrm>
        </p:grpSpPr>
        <p:cxnSp>
          <p:nvCxnSpPr>
            <p:cNvPr id="9" name="Conector recto 8"/>
            <p:cNvCxnSpPr/>
            <p:nvPr/>
          </p:nvCxnSpPr>
          <p:spPr>
            <a:xfrm>
              <a:off x="168812" y="0"/>
              <a:ext cx="14068" cy="6858000"/>
            </a:xfrm>
            <a:prstGeom prst="line">
              <a:avLst/>
            </a:prstGeom>
            <a:ln w="381000">
              <a:gradFill>
                <a:gsLst>
                  <a:gs pos="0">
                    <a:schemeClr val="accent1">
                      <a:lumMod val="5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uadroTexto 15"/>
            <p:cNvSpPr txBox="1"/>
            <p:nvPr/>
          </p:nvSpPr>
          <p:spPr>
            <a:xfrm>
              <a:off x="545917" y="146395"/>
              <a:ext cx="50248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BO" sz="2000" dirty="0">
                  <a:solidFill>
                    <a:schemeClr val="accent1">
                      <a:lumMod val="50000"/>
                    </a:schemeClr>
                  </a:solidFill>
                  <a:latin typeface="Arial Black" panose="020B0A04020102020204" pitchFamily="34" charset="0"/>
                </a:rPr>
                <a:t>Seguro Social Universitario La Paz</a:t>
              </a:r>
            </a:p>
          </p:txBody>
        </p:sp>
      </p:grp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6710" y="6144491"/>
            <a:ext cx="814386" cy="586667"/>
          </a:xfrm>
          <a:prstGeom prst="rect">
            <a:avLst/>
          </a:prstGeom>
        </p:spPr>
      </p:pic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1350031"/>
              </p:ext>
            </p:extLst>
          </p:nvPr>
        </p:nvGraphicFramePr>
        <p:xfrm>
          <a:off x="1139073" y="3884331"/>
          <a:ext cx="3838575" cy="2444604"/>
        </p:xfrm>
        <a:graphic>
          <a:graphicData uri="http://schemas.openxmlformats.org/drawingml/2006/table">
            <a:tbl>
              <a:tblPr/>
              <a:tblGrid>
                <a:gridCol w="1925952">
                  <a:extLst>
                    <a:ext uri="{9D8B030D-6E8A-4147-A177-3AD203B41FA5}">
                      <a16:colId xmlns:a16="http://schemas.microsoft.com/office/drawing/2014/main" val="1466326938"/>
                    </a:ext>
                  </a:extLst>
                </a:gridCol>
                <a:gridCol w="1912623">
                  <a:extLst>
                    <a:ext uri="{9D8B030D-6E8A-4147-A177-3AD203B41FA5}">
                      <a16:colId xmlns:a16="http://schemas.microsoft.com/office/drawing/2014/main" val="3051880090"/>
                    </a:ext>
                  </a:extLst>
                </a:gridCol>
              </a:tblGrid>
              <a:tr h="629154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SERVICIOS </a:t>
                      </a:r>
                    </a:p>
                    <a:p>
                      <a:pPr algn="ctr" fontAlgn="ctr"/>
                      <a:r>
                        <a:rPr lang="es-BO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PRESTADOS</a:t>
                      </a:r>
                      <a:endParaRPr lang="es-BO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27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CANTIDAD DE PACIENTES ATENDIDOS</a:t>
                      </a:r>
                      <a:endParaRPr lang="es-BO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27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6932009"/>
                  </a:ext>
                </a:extLst>
              </a:tr>
              <a:tr h="286184">
                <a:tc>
                  <a:txBody>
                    <a:bodyPr/>
                    <a:lstStyle/>
                    <a:p>
                      <a:pPr algn="l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CRR COVID-19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5045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6816364"/>
                  </a:ext>
                </a:extLst>
              </a:tr>
              <a:tr h="399276">
                <a:tc>
                  <a:txBody>
                    <a:bodyPr/>
                    <a:lstStyle/>
                    <a:p>
                      <a:pPr algn="l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CONSULTA EXTERNA PRESENCIAL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72602</a:t>
                      </a:r>
                      <a:endParaRPr lang="es-BO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7296322"/>
                  </a:ext>
                </a:extLst>
              </a:tr>
              <a:tr h="421903">
                <a:tc>
                  <a:txBody>
                    <a:bodyPr/>
                    <a:lstStyle/>
                    <a:p>
                      <a:pPr algn="l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ATENCIÓN EN EMERGENCIAS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7956</a:t>
                      </a:r>
                      <a:endParaRPr lang="es-BO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4714437"/>
                  </a:ext>
                </a:extLst>
              </a:tr>
              <a:tr h="421903">
                <a:tc>
                  <a:txBody>
                    <a:bodyPr/>
                    <a:lstStyle/>
                    <a:p>
                      <a:pPr algn="l" fontAlgn="ctr"/>
                      <a:r>
                        <a:rPr lang="es-B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ATENCIÓN EN HOSPITALIZACIÓN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1040</a:t>
                      </a:r>
                      <a:endParaRPr lang="es-BO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2656223"/>
                  </a:ext>
                </a:extLst>
              </a:tr>
              <a:tr h="286184">
                <a:tc>
                  <a:txBody>
                    <a:bodyPr/>
                    <a:lstStyle/>
                    <a:p>
                      <a:pPr algn="l" fontAlgn="ctr"/>
                      <a:r>
                        <a:rPr lang="es-B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TOTAL</a:t>
                      </a:r>
                      <a:endParaRPr lang="es-BO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86643</a:t>
                      </a:r>
                      <a:endParaRPr lang="es-BO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8920391"/>
                  </a:ext>
                </a:extLst>
              </a:tr>
            </a:tbl>
          </a:graphicData>
        </a:graphic>
      </p:graphicFrame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8319114"/>
              </p:ext>
            </p:extLst>
          </p:nvPr>
        </p:nvGraphicFramePr>
        <p:xfrm>
          <a:off x="6076559" y="1893095"/>
          <a:ext cx="5591176" cy="4251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5315520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3676073" y="768307"/>
            <a:ext cx="79541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BO" sz="2800" dirty="0">
                <a:solidFill>
                  <a:srgbClr val="1F4E79"/>
                </a:solidFill>
                <a:latin typeface="Arial Black" panose="020B0A04020102020204" pitchFamily="34" charset="0"/>
              </a:rPr>
              <a:t>ATENCIÓN EN CONSULTA EXTERNA POR ESPECIALIDAD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168812" y="0"/>
            <a:ext cx="5401994" cy="6858000"/>
            <a:chOff x="168812" y="0"/>
            <a:chExt cx="5401994" cy="6858000"/>
          </a:xfrm>
        </p:grpSpPr>
        <p:cxnSp>
          <p:nvCxnSpPr>
            <p:cNvPr id="9" name="Conector recto 8"/>
            <p:cNvCxnSpPr/>
            <p:nvPr/>
          </p:nvCxnSpPr>
          <p:spPr>
            <a:xfrm>
              <a:off x="168812" y="0"/>
              <a:ext cx="14068" cy="6858000"/>
            </a:xfrm>
            <a:prstGeom prst="line">
              <a:avLst/>
            </a:prstGeom>
            <a:ln w="381000">
              <a:gradFill>
                <a:gsLst>
                  <a:gs pos="0">
                    <a:schemeClr val="accent1">
                      <a:lumMod val="5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uadroTexto 15"/>
            <p:cNvSpPr txBox="1"/>
            <p:nvPr/>
          </p:nvSpPr>
          <p:spPr>
            <a:xfrm>
              <a:off x="545917" y="146395"/>
              <a:ext cx="50248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BO" sz="2000" dirty="0">
                  <a:solidFill>
                    <a:schemeClr val="accent1">
                      <a:lumMod val="50000"/>
                    </a:schemeClr>
                  </a:solidFill>
                  <a:latin typeface="Arial Black" panose="020B0A04020102020204" pitchFamily="34" charset="0"/>
                </a:rPr>
                <a:t>Seguro Social Universitario La Paz</a:t>
              </a:r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6710" y="6144491"/>
            <a:ext cx="814386" cy="586667"/>
          </a:xfrm>
          <a:prstGeom prst="rect">
            <a:avLst/>
          </a:prstGeom>
        </p:spPr>
      </p:pic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1DC53DA6-90F0-4D22-9F35-354ECBDD1B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9040416"/>
              </p:ext>
            </p:extLst>
          </p:nvPr>
        </p:nvGraphicFramePr>
        <p:xfrm>
          <a:off x="1713546" y="1944216"/>
          <a:ext cx="9164003" cy="44424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14615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5503026" y="851434"/>
            <a:ext cx="62850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BO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COMPRA DE SERVICIOS</a:t>
            </a:r>
          </a:p>
          <a:p>
            <a:pPr algn="r"/>
            <a:r>
              <a:rPr lang="es-BO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CONTRATOS A PLAZO FIJO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695722" y="6437824"/>
            <a:ext cx="1898276" cy="2578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1000" dirty="0">
                <a:solidFill>
                  <a:srgbClr val="082A75"/>
                </a:solidFill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Fuente: Bioestadística SSULP</a:t>
            </a:r>
            <a:endParaRPr lang="en-US" sz="1050" dirty="0">
              <a:solidFill>
                <a:srgbClr val="082A75"/>
              </a:solidFill>
              <a:effectLst/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168812" y="0"/>
            <a:ext cx="5401994" cy="6858000"/>
            <a:chOff x="168812" y="0"/>
            <a:chExt cx="5401994" cy="6858000"/>
          </a:xfrm>
        </p:grpSpPr>
        <p:cxnSp>
          <p:nvCxnSpPr>
            <p:cNvPr id="9" name="Conector recto 8"/>
            <p:cNvCxnSpPr/>
            <p:nvPr/>
          </p:nvCxnSpPr>
          <p:spPr>
            <a:xfrm>
              <a:off x="168812" y="0"/>
              <a:ext cx="14068" cy="6858000"/>
            </a:xfrm>
            <a:prstGeom prst="line">
              <a:avLst/>
            </a:prstGeom>
            <a:ln w="381000">
              <a:gradFill>
                <a:gsLst>
                  <a:gs pos="0">
                    <a:schemeClr val="accent1">
                      <a:lumMod val="5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uadroTexto 15"/>
            <p:cNvSpPr txBox="1"/>
            <p:nvPr/>
          </p:nvSpPr>
          <p:spPr>
            <a:xfrm>
              <a:off x="545917" y="146395"/>
              <a:ext cx="50248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BO" sz="2000" dirty="0">
                  <a:solidFill>
                    <a:schemeClr val="accent1">
                      <a:lumMod val="50000"/>
                    </a:schemeClr>
                  </a:solidFill>
                  <a:latin typeface="Arial Black" panose="020B0A04020102020204" pitchFamily="34" charset="0"/>
                </a:rPr>
                <a:t>Seguro Social Universitario La Paz</a:t>
              </a:r>
            </a:p>
          </p:txBody>
        </p:sp>
      </p:grp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6710" y="6144491"/>
            <a:ext cx="814386" cy="586667"/>
          </a:xfrm>
          <a:prstGeom prst="rect">
            <a:avLst/>
          </a:prstGeom>
        </p:spPr>
      </p:pic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727E6D1C-3A4B-420A-8CB1-AD0A872270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7193935"/>
              </p:ext>
            </p:extLst>
          </p:nvPr>
        </p:nvGraphicFramePr>
        <p:xfrm>
          <a:off x="2190750" y="2110470"/>
          <a:ext cx="8791575" cy="42354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03985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5503026" y="851434"/>
            <a:ext cx="62850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BO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COMPRA DE SERVICIOS</a:t>
            </a:r>
          </a:p>
          <a:p>
            <a:pPr algn="r"/>
            <a:r>
              <a:rPr lang="es-BO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CONTRATOS A PAPELETA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695722" y="6437824"/>
            <a:ext cx="1898276" cy="2578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1000" dirty="0">
                <a:solidFill>
                  <a:srgbClr val="082A75"/>
                </a:solidFill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Fuente: Bioestadística SSULP</a:t>
            </a:r>
            <a:endParaRPr lang="en-US" sz="1050" dirty="0">
              <a:solidFill>
                <a:srgbClr val="082A75"/>
              </a:solidFill>
              <a:effectLst/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168812" y="0"/>
            <a:ext cx="5401994" cy="6858000"/>
            <a:chOff x="168812" y="0"/>
            <a:chExt cx="5401994" cy="6858000"/>
          </a:xfrm>
        </p:grpSpPr>
        <p:cxnSp>
          <p:nvCxnSpPr>
            <p:cNvPr id="9" name="Conector recto 8"/>
            <p:cNvCxnSpPr/>
            <p:nvPr/>
          </p:nvCxnSpPr>
          <p:spPr>
            <a:xfrm>
              <a:off x="168812" y="0"/>
              <a:ext cx="14068" cy="6858000"/>
            </a:xfrm>
            <a:prstGeom prst="line">
              <a:avLst/>
            </a:prstGeom>
            <a:ln w="381000">
              <a:gradFill>
                <a:gsLst>
                  <a:gs pos="0">
                    <a:schemeClr val="accent1">
                      <a:lumMod val="5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uadroTexto 15"/>
            <p:cNvSpPr txBox="1"/>
            <p:nvPr/>
          </p:nvSpPr>
          <p:spPr>
            <a:xfrm>
              <a:off x="545917" y="146395"/>
              <a:ext cx="50248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BO" sz="2000" dirty="0">
                  <a:solidFill>
                    <a:schemeClr val="accent1">
                      <a:lumMod val="50000"/>
                    </a:schemeClr>
                  </a:solidFill>
                  <a:latin typeface="Arial Black" panose="020B0A04020102020204" pitchFamily="34" charset="0"/>
                </a:rPr>
                <a:t>Seguro Social Universitario La Paz</a:t>
              </a:r>
            </a:p>
          </p:txBody>
        </p:sp>
      </p:grp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6710" y="6144491"/>
            <a:ext cx="814386" cy="586667"/>
          </a:xfrm>
          <a:prstGeom prst="rect">
            <a:avLst/>
          </a:prstGeom>
        </p:spPr>
      </p:pic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487FD21A-134E-493E-ADF2-32500D8305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5792378"/>
              </p:ext>
            </p:extLst>
          </p:nvPr>
        </p:nvGraphicFramePr>
        <p:xfrm>
          <a:off x="1714500" y="2097161"/>
          <a:ext cx="9134475" cy="4047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4217763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3676073" y="768307"/>
            <a:ext cx="79541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BO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PRINCIPALES CAUSAS DE MORBILIDAD EN CONSULTA EXTERNA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168812" y="0"/>
            <a:ext cx="5401994" cy="6858000"/>
            <a:chOff x="168812" y="0"/>
            <a:chExt cx="5401994" cy="6858000"/>
          </a:xfrm>
        </p:grpSpPr>
        <p:cxnSp>
          <p:nvCxnSpPr>
            <p:cNvPr id="9" name="Conector recto 8"/>
            <p:cNvCxnSpPr/>
            <p:nvPr/>
          </p:nvCxnSpPr>
          <p:spPr>
            <a:xfrm>
              <a:off x="168812" y="0"/>
              <a:ext cx="14068" cy="6858000"/>
            </a:xfrm>
            <a:prstGeom prst="line">
              <a:avLst/>
            </a:prstGeom>
            <a:ln w="381000">
              <a:gradFill>
                <a:gsLst>
                  <a:gs pos="0">
                    <a:schemeClr val="accent1">
                      <a:lumMod val="5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uadroTexto 15"/>
            <p:cNvSpPr txBox="1"/>
            <p:nvPr/>
          </p:nvSpPr>
          <p:spPr>
            <a:xfrm>
              <a:off x="545917" y="146395"/>
              <a:ext cx="50248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BO" sz="2000" dirty="0">
                  <a:solidFill>
                    <a:schemeClr val="accent1">
                      <a:lumMod val="50000"/>
                    </a:schemeClr>
                  </a:solidFill>
                  <a:latin typeface="Arial Black" panose="020B0A04020102020204" pitchFamily="34" charset="0"/>
                </a:rPr>
                <a:t>Seguro Social Universitario La Paz</a:t>
              </a:r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6710" y="6144491"/>
            <a:ext cx="814386" cy="586667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4121427"/>
              </p:ext>
            </p:extLst>
          </p:nvPr>
        </p:nvGraphicFramePr>
        <p:xfrm>
          <a:off x="1362076" y="2032262"/>
          <a:ext cx="9839324" cy="3802380"/>
        </p:xfrm>
        <a:graphic>
          <a:graphicData uri="http://schemas.openxmlformats.org/drawingml/2006/table">
            <a:tbl>
              <a:tblPr/>
              <a:tblGrid>
                <a:gridCol w="1121393">
                  <a:extLst>
                    <a:ext uri="{9D8B030D-6E8A-4147-A177-3AD203B41FA5}">
                      <a16:colId xmlns:a16="http://schemas.microsoft.com/office/drawing/2014/main" val="1380201076"/>
                    </a:ext>
                  </a:extLst>
                </a:gridCol>
                <a:gridCol w="5516532">
                  <a:extLst>
                    <a:ext uri="{9D8B030D-6E8A-4147-A177-3AD203B41FA5}">
                      <a16:colId xmlns:a16="http://schemas.microsoft.com/office/drawing/2014/main" val="1404168083"/>
                    </a:ext>
                  </a:extLst>
                </a:gridCol>
                <a:gridCol w="651132">
                  <a:extLst>
                    <a:ext uri="{9D8B030D-6E8A-4147-A177-3AD203B41FA5}">
                      <a16:colId xmlns:a16="http://schemas.microsoft.com/office/drawing/2014/main" val="3980660239"/>
                    </a:ext>
                  </a:extLst>
                </a:gridCol>
                <a:gridCol w="672836">
                  <a:extLst>
                    <a:ext uri="{9D8B030D-6E8A-4147-A177-3AD203B41FA5}">
                      <a16:colId xmlns:a16="http://schemas.microsoft.com/office/drawing/2014/main" val="472242774"/>
                    </a:ext>
                  </a:extLst>
                </a:gridCol>
                <a:gridCol w="900733">
                  <a:extLst>
                    <a:ext uri="{9D8B030D-6E8A-4147-A177-3AD203B41FA5}">
                      <a16:colId xmlns:a16="http://schemas.microsoft.com/office/drawing/2014/main" val="1798445585"/>
                    </a:ext>
                  </a:extLst>
                </a:gridCol>
                <a:gridCol w="976698">
                  <a:extLst>
                    <a:ext uri="{9D8B030D-6E8A-4147-A177-3AD203B41FA5}">
                      <a16:colId xmlns:a16="http://schemas.microsoft.com/office/drawing/2014/main" val="2058149615"/>
                    </a:ext>
                  </a:extLst>
                </a:gridCol>
              </a:tblGrid>
              <a:tr h="18288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Código CIE10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DIAGNOSTICO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13473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292104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Z760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CONSULTA PARA REPETICIÓN DE RECETA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1470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2457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3927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541454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I10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HIPERTENSIÓN ESENCIAL (PRIMARIA)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1714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2034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3748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854651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K021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CARIES DE LA DENTINA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1379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2336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0604260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Z101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CONTROL GENERAL DE SALUD DE RUTINA DE RESIDENTES DE INSTITUCIONES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1366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588131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Z001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CONTROL DE SALUD DE RUTINA DEL NIÑO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1167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3542504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N951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ESTADOS MENOPÁUSICOS Y CLIMATÉRICOS FEMENINOS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1140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1146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878776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J02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FARINGITIS AGUDA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296343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N40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HIPERPLASIA DE LA PRÓSTATA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020862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RINOFARINGITIS AGUDA [RESFRIADO COMÚN]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133952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K297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GASTRITIS, NO ESPECIFICADA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9454011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N390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INFECCIÓN DE VÍAS URINARIAS, SITIO NO ESPECIFICADO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2887748"/>
                  </a:ext>
                </a:extLst>
              </a:tr>
              <a:tr h="18288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OTRAS CAUSAS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21342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33724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55066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071431"/>
                  </a:ext>
                </a:extLst>
              </a:tr>
              <a:tr h="18288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 DE CONSULTAS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4C6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28587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4C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44015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4C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72602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4C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4C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57665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2313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redondeado 16"/>
          <p:cNvSpPr/>
          <p:nvPr/>
        </p:nvSpPr>
        <p:spPr>
          <a:xfrm>
            <a:off x="5033788" y="1581904"/>
            <a:ext cx="6645621" cy="4104789"/>
          </a:xfrm>
          <a:prstGeom prst="roundRect">
            <a:avLst/>
          </a:prstGeom>
          <a:noFill/>
          <a:ln w="38100"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BO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Decreto Supremo N° 09650 de 31 de marzo de 1971, se consolida la creación del Seguro Social Universitario La Paz, como </a:t>
            </a:r>
            <a:r>
              <a:rPr lang="es-BO" b="1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Entidad del Sistema de Seguridad Social de Largo y Corto Plazo, </a:t>
            </a:r>
            <a:r>
              <a:rPr lang="es-ES" b="1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descentralizada del Ministerio de Salud con autonomía de gestión y financiera</a:t>
            </a:r>
            <a:r>
              <a:rPr lang="es-BO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endParaRPr lang="es-BO" sz="1400" dirty="0">
              <a:solidFill>
                <a:srgbClr val="1F497D">
                  <a:lumMod val="75000"/>
                </a:srgbClr>
              </a:solidFill>
            </a:endParaRPr>
          </a:p>
          <a:p>
            <a:pPr algn="just"/>
            <a:r>
              <a:rPr lang="es-MX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cumplimiento a la Ley N° 1732, a partir del mes de mayo de 1997, el Seguro Social Universitario, solamente administra el Régimen de Corto Plazo del Sistema de Seguridad Social, correspondiente a los Seguros de Enfermedad, Maternidad y Riesgos Profesionales de Corto Plazo (Accidentes de trabajo y Enfermedades Profesionales).</a:t>
            </a:r>
            <a:endParaRPr lang="es-ES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7354681" y="727345"/>
            <a:ext cx="3989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MARCO JURÍDICO</a:t>
            </a:r>
            <a:endParaRPr lang="es-BO" sz="28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16" y="1852746"/>
            <a:ext cx="4236063" cy="34394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9" name="Conector recto 8"/>
          <p:cNvCxnSpPr/>
          <p:nvPr/>
        </p:nvCxnSpPr>
        <p:spPr>
          <a:xfrm>
            <a:off x="168812" y="0"/>
            <a:ext cx="14068" cy="6858000"/>
          </a:xfrm>
          <a:prstGeom prst="line">
            <a:avLst/>
          </a:prstGeom>
          <a:ln w="381000">
            <a:gradFill>
              <a:gsLst>
                <a:gs pos="0">
                  <a:schemeClr val="accent1">
                    <a:lumMod val="5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/>
          <p:cNvSpPr txBox="1"/>
          <p:nvPr/>
        </p:nvSpPr>
        <p:spPr>
          <a:xfrm>
            <a:off x="545916" y="146395"/>
            <a:ext cx="5053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20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Seguro Social Universitario La Paz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6710" y="6144491"/>
            <a:ext cx="814386" cy="58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865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3759199" y="869907"/>
            <a:ext cx="79541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BO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PRINCIPALES CAUSAS DE MORBILIDAD EN INTERNACIÓN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168812" y="0"/>
            <a:ext cx="5401994" cy="6858000"/>
            <a:chOff x="168812" y="0"/>
            <a:chExt cx="5401994" cy="6858000"/>
          </a:xfrm>
        </p:grpSpPr>
        <p:cxnSp>
          <p:nvCxnSpPr>
            <p:cNvPr id="9" name="Conector recto 8"/>
            <p:cNvCxnSpPr/>
            <p:nvPr/>
          </p:nvCxnSpPr>
          <p:spPr>
            <a:xfrm>
              <a:off x="168812" y="0"/>
              <a:ext cx="14068" cy="6858000"/>
            </a:xfrm>
            <a:prstGeom prst="line">
              <a:avLst/>
            </a:prstGeom>
            <a:ln w="381000">
              <a:gradFill>
                <a:gsLst>
                  <a:gs pos="0">
                    <a:schemeClr val="accent1">
                      <a:lumMod val="5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uadroTexto 15"/>
            <p:cNvSpPr txBox="1"/>
            <p:nvPr/>
          </p:nvSpPr>
          <p:spPr>
            <a:xfrm>
              <a:off x="545917" y="146395"/>
              <a:ext cx="50248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BO" sz="2000" dirty="0">
                  <a:solidFill>
                    <a:schemeClr val="accent1">
                      <a:lumMod val="50000"/>
                    </a:schemeClr>
                  </a:solidFill>
                  <a:latin typeface="Arial Black" panose="020B0A04020102020204" pitchFamily="34" charset="0"/>
                </a:rPr>
                <a:t>Seguro Social Universitario La Paz</a:t>
              </a:r>
            </a:p>
          </p:txBody>
        </p:sp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6710" y="6144491"/>
            <a:ext cx="814386" cy="586667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652815"/>
              </p:ext>
            </p:extLst>
          </p:nvPr>
        </p:nvGraphicFramePr>
        <p:xfrm>
          <a:off x="1285876" y="2147416"/>
          <a:ext cx="9667875" cy="4175760"/>
        </p:xfrm>
        <a:graphic>
          <a:graphicData uri="http://schemas.openxmlformats.org/drawingml/2006/table">
            <a:tbl>
              <a:tblPr/>
              <a:tblGrid>
                <a:gridCol w="1380087">
                  <a:extLst>
                    <a:ext uri="{9D8B030D-6E8A-4147-A177-3AD203B41FA5}">
                      <a16:colId xmlns:a16="http://schemas.microsoft.com/office/drawing/2014/main" val="1688551840"/>
                    </a:ext>
                  </a:extLst>
                </a:gridCol>
                <a:gridCol w="4448965">
                  <a:extLst>
                    <a:ext uri="{9D8B030D-6E8A-4147-A177-3AD203B41FA5}">
                      <a16:colId xmlns:a16="http://schemas.microsoft.com/office/drawing/2014/main" val="3322540223"/>
                    </a:ext>
                  </a:extLst>
                </a:gridCol>
                <a:gridCol w="904321">
                  <a:extLst>
                    <a:ext uri="{9D8B030D-6E8A-4147-A177-3AD203B41FA5}">
                      <a16:colId xmlns:a16="http://schemas.microsoft.com/office/drawing/2014/main" val="2658972322"/>
                    </a:ext>
                  </a:extLst>
                </a:gridCol>
                <a:gridCol w="904321">
                  <a:extLst>
                    <a:ext uri="{9D8B030D-6E8A-4147-A177-3AD203B41FA5}">
                      <a16:colId xmlns:a16="http://schemas.microsoft.com/office/drawing/2014/main" val="58250178"/>
                    </a:ext>
                  </a:extLst>
                </a:gridCol>
                <a:gridCol w="904321">
                  <a:extLst>
                    <a:ext uri="{9D8B030D-6E8A-4147-A177-3AD203B41FA5}">
                      <a16:colId xmlns:a16="http://schemas.microsoft.com/office/drawing/2014/main" val="24828549"/>
                    </a:ext>
                  </a:extLst>
                </a:gridCol>
                <a:gridCol w="1125860">
                  <a:extLst>
                    <a:ext uri="{9D8B030D-6E8A-4147-A177-3AD203B41FA5}">
                      <a16:colId xmlns:a16="http://schemas.microsoft.com/office/drawing/2014/main" val="571307486"/>
                    </a:ext>
                  </a:extLst>
                </a:gridCol>
              </a:tblGrid>
              <a:tr h="18288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CODIGO CIE 10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DIAGNOSTICO CIE10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4054643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115849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U071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U071  COVID-19, virus identificado.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665475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Z540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Z540 CONVALECENCIA CONSECUTIVA A CIRUGÍA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201098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K80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K80 COLELITIASIS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491014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T14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T14 TRAUMATISMO DE REGIONES NO ESPECIFICADAS DEL CUERPO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248242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N18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N18 INSUFICIENCIA RENAL CRÓNICA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608415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K81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K81 COLECISTITIS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366029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O820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O820 PARTO POR CESÁREA ELECTIVA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59553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N40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N40 HIPERPLASIA DE LA PRÓSTATA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784816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C50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C50 TUMOR MALIGNO DE LA MAMA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26457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K35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K35 APENDICITIS AGUDA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746888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E11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E11 DIABETES MELLITUS NO INSULINODEPENDIENTE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342832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N390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N390 INFECCIÓN DE VÍAS URINARIAS, SITIO NO ESPECIFICADO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1466906"/>
                  </a:ext>
                </a:extLst>
              </a:tr>
              <a:tr h="18288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OTRAS CAUSAS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3284884"/>
                  </a:ext>
                </a:extLst>
              </a:tr>
              <a:tr h="18288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4C6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4C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4C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4C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4C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30827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84393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3759199" y="869907"/>
            <a:ext cx="79541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BO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PRINCIPALES CAUSAS DE MORBILIDAD EN EMERGENCIAS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168812" y="0"/>
            <a:ext cx="5401994" cy="6858000"/>
            <a:chOff x="168812" y="0"/>
            <a:chExt cx="5401994" cy="6858000"/>
          </a:xfrm>
        </p:grpSpPr>
        <p:cxnSp>
          <p:nvCxnSpPr>
            <p:cNvPr id="9" name="Conector recto 8"/>
            <p:cNvCxnSpPr/>
            <p:nvPr/>
          </p:nvCxnSpPr>
          <p:spPr>
            <a:xfrm>
              <a:off x="168812" y="0"/>
              <a:ext cx="14068" cy="6858000"/>
            </a:xfrm>
            <a:prstGeom prst="line">
              <a:avLst/>
            </a:prstGeom>
            <a:ln w="381000">
              <a:gradFill>
                <a:gsLst>
                  <a:gs pos="0">
                    <a:schemeClr val="accent1">
                      <a:lumMod val="5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uadroTexto 15"/>
            <p:cNvSpPr txBox="1"/>
            <p:nvPr/>
          </p:nvSpPr>
          <p:spPr>
            <a:xfrm>
              <a:off x="545917" y="146395"/>
              <a:ext cx="50248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BO" sz="2000" dirty="0">
                  <a:solidFill>
                    <a:schemeClr val="accent1">
                      <a:lumMod val="50000"/>
                    </a:schemeClr>
                  </a:solidFill>
                  <a:latin typeface="Arial Black" panose="020B0A04020102020204" pitchFamily="34" charset="0"/>
                </a:rPr>
                <a:t>Seguro Social Universitario La Paz</a:t>
              </a:r>
            </a:p>
          </p:txBody>
        </p:sp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6710" y="6144491"/>
            <a:ext cx="814386" cy="586667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804276"/>
              </p:ext>
            </p:extLst>
          </p:nvPr>
        </p:nvGraphicFramePr>
        <p:xfrm>
          <a:off x="1409701" y="2147416"/>
          <a:ext cx="9744075" cy="3954780"/>
        </p:xfrm>
        <a:graphic>
          <a:graphicData uri="http://schemas.openxmlformats.org/drawingml/2006/table">
            <a:tbl>
              <a:tblPr/>
              <a:tblGrid>
                <a:gridCol w="1206696">
                  <a:extLst>
                    <a:ext uri="{9D8B030D-6E8A-4147-A177-3AD203B41FA5}">
                      <a16:colId xmlns:a16="http://schemas.microsoft.com/office/drawing/2014/main" val="3263796226"/>
                    </a:ext>
                  </a:extLst>
                </a:gridCol>
                <a:gridCol w="4796619">
                  <a:extLst>
                    <a:ext uri="{9D8B030D-6E8A-4147-A177-3AD203B41FA5}">
                      <a16:colId xmlns:a16="http://schemas.microsoft.com/office/drawing/2014/main" val="666883364"/>
                    </a:ext>
                  </a:extLst>
                </a:gridCol>
                <a:gridCol w="935190">
                  <a:extLst>
                    <a:ext uri="{9D8B030D-6E8A-4147-A177-3AD203B41FA5}">
                      <a16:colId xmlns:a16="http://schemas.microsoft.com/office/drawing/2014/main" val="2068901399"/>
                    </a:ext>
                  </a:extLst>
                </a:gridCol>
                <a:gridCol w="935190">
                  <a:extLst>
                    <a:ext uri="{9D8B030D-6E8A-4147-A177-3AD203B41FA5}">
                      <a16:colId xmlns:a16="http://schemas.microsoft.com/office/drawing/2014/main" val="4124326107"/>
                    </a:ext>
                  </a:extLst>
                </a:gridCol>
                <a:gridCol w="935190">
                  <a:extLst>
                    <a:ext uri="{9D8B030D-6E8A-4147-A177-3AD203B41FA5}">
                      <a16:colId xmlns:a16="http://schemas.microsoft.com/office/drawing/2014/main" val="668784890"/>
                    </a:ext>
                  </a:extLst>
                </a:gridCol>
                <a:gridCol w="935190">
                  <a:extLst>
                    <a:ext uri="{9D8B030D-6E8A-4147-A177-3AD203B41FA5}">
                      <a16:colId xmlns:a16="http://schemas.microsoft.com/office/drawing/2014/main" val="2617984074"/>
                    </a:ext>
                  </a:extLst>
                </a:gridCol>
              </a:tblGrid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CODIGO CIE10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DIANOSTICO CIE 10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 GENERAL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22441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454679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A09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B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A09-DIARREA Y GASTROENTERITIS DE PRESUNTO ORIGEN INFECCIOSO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59716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J02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J02-FARINGITIS AGUDA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935086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U071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U071-COVID-19, VIRUS IDENTIFICADO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92127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N390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B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N390-INFECCIÓN DE VÍAS URINARIAS, SITIO NO ESPECIFICADO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7496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Z519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B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Z519-ATENCIÓN MÉDICA, NO ESPECIFICADA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858222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T019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T019-HERIDAS MÚLTIPLES, NO ESPECIFICADAS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50717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I10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I10-HIPERTENSIÓN ESENCIAL (PRIMARIA)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248657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T14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T14-TRAUMATISMO DE REGIONES NO ESPECIFICADAS DEL CUERPO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502294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M545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B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M545-LUMBAGO NO ESPECIFICADO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64344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M792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M792-NEURALGIA Y NEURITIS, NO ESPECIFICADAS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944077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R51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R51-CEFALEA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8638186"/>
                  </a:ext>
                </a:extLst>
              </a:tr>
              <a:tr h="19050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OTRAS CAUSAS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1927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2632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4559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6021552"/>
                  </a:ext>
                </a:extLst>
              </a:tr>
              <a:tr h="19050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4C6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3441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4C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4515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4C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7956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4C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4C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49291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72527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4754881" y="859540"/>
            <a:ext cx="6908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BO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ATENCIÓN PACIENTES COVID-19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993633" y="5642564"/>
            <a:ext cx="1383713" cy="269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1000" dirty="0">
                <a:solidFill>
                  <a:srgbClr val="082A75"/>
                </a:solidFill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Fuente: CRR SSULP</a:t>
            </a:r>
            <a:endParaRPr lang="en-US" sz="1050" dirty="0">
              <a:solidFill>
                <a:srgbClr val="082A75"/>
              </a:solidFill>
              <a:effectLst/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168812" y="0"/>
            <a:ext cx="5401994" cy="6858000"/>
            <a:chOff x="168812" y="0"/>
            <a:chExt cx="5401994" cy="6858000"/>
          </a:xfrm>
        </p:grpSpPr>
        <p:cxnSp>
          <p:nvCxnSpPr>
            <p:cNvPr id="9" name="Conector recto 8"/>
            <p:cNvCxnSpPr/>
            <p:nvPr/>
          </p:nvCxnSpPr>
          <p:spPr>
            <a:xfrm>
              <a:off x="168812" y="0"/>
              <a:ext cx="14068" cy="6858000"/>
            </a:xfrm>
            <a:prstGeom prst="line">
              <a:avLst/>
            </a:prstGeom>
            <a:ln w="381000">
              <a:gradFill>
                <a:gsLst>
                  <a:gs pos="0">
                    <a:schemeClr val="accent1">
                      <a:lumMod val="5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uadroTexto 15"/>
            <p:cNvSpPr txBox="1"/>
            <p:nvPr/>
          </p:nvSpPr>
          <p:spPr>
            <a:xfrm>
              <a:off x="545917" y="146395"/>
              <a:ext cx="50248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BO" sz="2000" dirty="0">
                  <a:solidFill>
                    <a:schemeClr val="accent1">
                      <a:lumMod val="50000"/>
                    </a:schemeClr>
                  </a:solidFill>
                  <a:latin typeface="Arial Black" panose="020B0A04020102020204" pitchFamily="34" charset="0"/>
                </a:rPr>
                <a:t>Seguro Social Universitario La Paz</a:t>
              </a:r>
            </a:p>
          </p:txBody>
        </p:sp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6710" y="6144491"/>
            <a:ext cx="814386" cy="586667"/>
          </a:xfrm>
          <a:prstGeom prst="rect">
            <a:avLst/>
          </a:prstGeom>
        </p:spPr>
      </p:pic>
      <p:graphicFrame>
        <p:nvGraphicFramePr>
          <p:cNvPr id="13" name="Grá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4268562"/>
              </p:ext>
            </p:extLst>
          </p:nvPr>
        </p:nvGraphicFramePr>
        <p:xfrm>
          <a:off x="6045129" y="1822329"/>
          <a:ext cx="5438774" cy="35851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5008768"/>
              </p:ext>
            </p:extLst>
          </p:nvPr>
        </p:nvGraphicFramePr>
        <p:xfrm>
          <a:off x="736350" y="1695795"/>
          <a:ext cx="4505327" cy="3838234"/>
        </p:xfrm>
        <a:graphic>
          <a:graphicData uri="http://schemas.openxmlformats.org/drawingml/2006/table">
            <a:tbl>
              <a:tblPr/>
              <a:tblGrid>
                <a:gridCol w="1366784">
                  <a:extLst>
                    <a:ext uri="{9D8B030D-6E8A-4147-A177-3AD203B41FA5}">
                      <a16:colId xmlns:a16="http://schemas.microsoft.com/office/drawing/2014/main" val="2708924388"/>
                    </a:ext>
                  </a:extLst>
                </a:gridCol>
                <a:gridCol w="1046181">
                  <a:extLst>
                    <a:ext uri="{9D8B030D-6E8A-4147-A177-3AD203B41FA5}">
                      <a16:colId xmlns:a16="http://schemas.microsoft.com/office/drawing/2014/main" val="1639732196"/>
                    </a:ext>
                  </a:extLst>
                </a:gridCol>
                <a:gridCol w="1046181">
                  <a:extLst>
                    <a:ext uri="{9D8B030D-6E8A-4147-A177-3AD203B41FA5}">
                      <a16:colId xmlns:a16="http://schemas.microsoft.com/office/drawing/2014/main" val="2894473127"/>
                    </a:ext>
                  </a:extLst>
                </a:gridCol>
                <a:gridCol w="1046181">
                  <a:extLst>
                    <a:ext uri="{9D8B030D-6E8A-4147-A177-3AD203B41FA5}">
                      <a16:colId xmlns:a16="http://schemas.microsoft.com/office/drawing/2014/main" val="3548105715"/>
                    </a:ext>
                  </a:extLst>
                </a:gridCol>
              </a:tblGrid>
              <a:tr h="463590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MES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MASCULINO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FEMENINO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3997496"/>
                  </a:ext>
                </a:extLst>
              </a:tr>
              <a:tr h="241046">
                <a:tc>
                  <a:txBody>
                    <a:bodyPr/>
                    <a:lstStyle/>
                    <a:p>
                      <a:pPr algn="l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ENERO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1253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8443592"/>
                  </a:ext>
                </a:extLst>
              </a:tr>
              <a:tr h="241046">
                <a:tc>
                  <a:txBody>
                    <a:bodyPr/>
                    <a:lstStyle/>
                    <a:p>
                      <a:pPr algn="l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FEBRERO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9060382"/>
                  </a:ext>
                </a:extLst>
              </a:tr>
              <a:tr h="241046">
                <a:tc>
                  <a:txBody>
                    <a:bodyPr/>
                    <a:lstStyle/>
                    <a:p>
                      <a:pPr algn="l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MARZO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8472798"/>
                  </a:ext>
                </a:extLst>
              </a:tr>
              <a:tr h="241046">
                <a:tc>
                  <a:txBody>
                    <a:bodyPr/>
                    <a:lstStyle/>
                    <a:p>
                      <a:pPr algn="l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ABRIL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0822821"/>
                  </a:ext>
                </a:extLst>
              </a:tr>
              <a:tr h="241046">
                <a:tc>
                  <a:txBody>
                    <a:bodyPr/>
                    <a:lstStyle/>
                    <a:p>
                      <a:pPr algn="l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257931"/>
                  </a:ext>
                </a:extLst>
              </a:tr>
              <a:tr h="241046">
                <a:tc>
                  <a:txBody>
                    <a:bodyPr/>
                    <a:lstStyle/>
                    <a:p>
                      <a:pPr algn="l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JUNIO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5681614"/>
                  </a:ext>
                </a:extLst>
              </a:tr>
              <a:tr h="241046">
                <a:tc>
                  <a:txBody>
                    <a:bodyPr/>
                    <a:lstStyle/>
                    <a:p>
                      <a:pPr algn="l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JULIO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6559430"/>
                  </a:ext>
                </a:extLst>
              </a:tr>
              <a:tr h="241046">
                <a:tc>
                  <a:txBody>
                    <a:bodyPr/>
                    <a:lstStyle/>
                    <a:p>
                      <a:pPr algn="l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AGOSTO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7187295"/>
                  </a:ext>
                </a:extLst>
              </a:tr>
              <a:tr h="241046">
                <a:tc>
                  <a:txBody>
                    <a:bodyPr/>
                    <a:lstStyle/>
                    <a:p>
                      <a:pPr algn="l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SEPTIEMBRE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6204585"/>
                  </a:ext>
                </a:extLst>
              </a:tr>
              <a:tr h="241046">
                <a:tc>
                  <a:txBody>
                    <a:bodyPr/>
                    <a:lstStyle/>
                    <a:p>
                      <a:pPr algn="l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OCTUBRE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5032498"/>
                  </a:ext>
                </a:extLst>
              </a:tr>
              <a:tr h="241046">
                <a:tc>
                  <a:txBody>
                    <a:bodyPr/>
                    <a:lstStyle/>
                    <a:p>
                      <a:pPr algn="l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NOVIEMBRE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8243052"/>
                  </a:ext>
                </a:extLst>
              </a:tr>
              <a:tr h="241046">
                <a:tc>
                  <a:txBody>
                    <a:bodyPr/>
                    <a:lstStyle/>
                    <a:p>
                      <a:pPr algn="l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DICIEMBRE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1276396"/>
                  </a:ext>
                </a:extLst>
              </a:tr>
              <a:tr h="241046">
                <a:tc>
                  <a:txBody>
                    <a:bodyPr/>
                    <a:lstStyle/>
                    <a:p>
                      <a:pPr algn="l" fontAlgn="ctr"/>
                      <a:r>
                        <a:rPr lang="es-BO" sz="14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4C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2.346,00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4C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2.699,00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4C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5.045,00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4C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4561468"/>
                  </a:ext>
                </a:extLst>
              </a:tr>
              <a:tr h="241046">
                <a:tc>
                  <a:txBody>
                    <a:bodyPr/>
                    <a:lstStyle/>
                    <a:p>
                      <a:pPr algn="l" fontAlgn="ctr"/>
                      <a:r>
                        <a:rPr lang="es-BO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PORCENTAJE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4C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47%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4C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53%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4C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4C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43498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40993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3516284" y="768307"/>
            <a:ext cx="81138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BO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ATENCIÓN PACIENTES COVID-19 </a:t>
            </a:r>
          </a:p>
          <a:p>
            <a:pPr algn="r"/>
            <a:r>
              <a:rPr lang="es-BO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POR GRUPO ETÁREO</a:t>
            </a:r>
          </a:p>
        </p:txBody>
      </p:sp>
      <p:sp>
        <p:nvSpPr>
          <p:cNvPr id="8" name="Rectángulo 7"/>
          <p:cNvSpPr/>
          <p:nvPr/>
        </p:nvSpPr>
        <p:spPr>
          <a:xfrm>
            <a:off x="993632" y="5642564"/>
            <a:ext cx="1383713" cy="269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1000" dirty="0">
                <a:solidFill>
                  <a:srgbClr val="082A75"/>
                </a:solidFill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Fuente: CRR SSULP</a:t>
            </a:r>
            <a:endParaRPr lang="en-US" sz="1050" dirty="0">
              <a:solidFill>
                <a:srgbClr val="082A75"/>
              </a:solidFill>
              <a:effectLst/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168812" y="0"/>
            <a:ext cx="5401994" cy="6858000"/>
            <a:chOff x="168812" y="0"/>
            <a:chExt cx="5401994" cy="6858000"/>
          </a:xfrm>
        </p:grpSpPr>
        <p:cxnSp>
          <p:nvCxnSpPr>
            <p:cNvPr id="9" name="Conector recto 8"/>
            <p:cNvCxnSpPr/>
            <p:nvPr/>
          </p:nvCxnSpPr>
          <p:spPr>
            <a:xfrm>
              <a:off x="168812" y="0"/>
              <a:ext cx="14068" cy="6858000"/>
            </a:xfrm>
            <a:prstGeom prst="line">
              <a:avLst/>
            </a:prstGeom>
            <a:ln w="381000">
              <a:gradFill>
                <a:gsLst>
                  <a:gs pos="0">
                    <a:schemeClr val="accent1">
                      <a:lumMod val="5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uadroTexto 15"/>
            <p:cNvSpPr txBox="1"/>
            <p:nvPr/>
          </p:nvSpPr>
          <p:spPr>
            <a:xfrm>
              <a:off x="545917" y="146395"/>
              <a:ext cx="50248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BO" sz="2000" dirty="0">
                  <a:solidFill>
                    <a:schemeClr val="accent1">
                      <a:lumMod val="50000"/>
                    </a:schemeClr>
                  </a:solidFill>
                  <a:latin typeface="Arial Black" panose="020B0A04020102020204" pitchFamily="34" charset="0"/>
                </a:rPr>
                <a:t>Seguro Social Universitario La Paz</a:t>
              </a:r>
            </a:p>
          </p:txBody>
        </p:sp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6710" y="6144491"/>
            <a:ext cx="814386" cy="586667"/>
          </a:xfrm>
          <a:prstGeom prst="rect">
            <a:avLst/>
          </a:prstGeom>
        </p:spPr>
      </p:pic>
      <p:graphicFrame>
        <p:nvGraphicFramePr>
          <p:cNvPr id="13" name="Grá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0515940"/>
              </p:ext>
            </p:extLst>
          </p:nvPr>
        </p:nvGraphicFramePr>
        <p:xfrm>
          <a:off x="6591299" y="1944216"/>
          <a:ext cx="5172075" cy="3698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847284"/>
              </p:ext>
            </p:extLst>
          </p:nvPr>
        </p:nvGraphicFramePr>
        <p:xfrm>
          <a:off x="659034" y="1944216"/>
          <a:ext cx="5562600" cy="3580290"/>
        </p:xfrm>
        <a:graphic>
          <a:graphicData uri="http://schemas.openxmlformats.org/drawingml/2006/table">
            <a:tbl>
              <a:tblPr/>
              <a:tblGrid>
                <a:gridCol w="787400">
                  <a:extLst>
                    <a:ext uri="{9D8B030D-6E8A-4147-A177-3AD203B41FA5}">
                      <a16:colId xmlns:a16="http://schemas.microsoft.com/office/drawing/2014/main" val="2054809044"/>
                    </a:ext>
                  </a:extLst>
                </a:gridCol>
                <a:gridCol w="596900">
                  <a:extLst>
                    <a:ext uri="{9D8B030D-6E8A-4147-A177-3AD203B41FA5}">
                      <a16:colId xmlns:a16="http://schemas.microsoft.com/office/drawing/2014/main" val="2823702711"/>
                    </a:ext>
                  </a:extLst>
                </a:gridCol>
                <a:gridCol w="596900">
                  <a:extLst>
                    <a:ext uri="{9D8B030D-6E8A-4147-A177-3AD203B41FA5}">
                      <a16:colId xmlns:a16="http://schemas.microsoft.com/office/drawing/2014/main" val="1599744122"/>
                    </a:ext>
                  </a:extLst>
                </a:gridCol>
                <a:gridCol w="596900">
                  <a:extLst>
                    <a:ext uri="{9D8B030D-6E8A-4147-A177-3AD203B41FA5}">
                      <a16:colId xmlns:a16="http://schemas.microsoft.com/office/drawing/2014/main" val="2108051139"/>
                    </a:ext>
                  </a:extLst>
                </a:gridCol>
                <a:gridCol w="596900">
                  <a:extLst>
                    <a:ext uri="{9D8B030D-6E8A-4147-A177-3AD203B41FA5}">
                      <a16:colId xmlns:a16="http://schemas.microsoft.com/office/drawing/2014/main" val="1497258414"/>
                    </a:ext>
                  </a:extLst>
                </a:gridCol>
                <a:gridCol w="596900">
                  <a:extLst>
                    <a:ext uri="{9D8B030D-6E8A-4147-A177-3AD203B41FA5}">
                      <a16:colId xmlns:a16="http://schemas.microsoft.com/office/drawing/2014/main" val="1822367958"/>
                    </a:ext>
                  </a:extLst>
                </a:gridCol>
                <a:gridCol w="596900">
                  <a:extLst>
                    <a:ext uri="{9D8B030D-6E8A-4147-A177-3AD203B41FA5}">
                      <a16:colId xmlns:a16="http://schemas.microsoft.com/office/drawing/2014/main" val="212135833"/>
                    </a:ext>
                  </a:extLst>
                </a:gridCol>
                <a:gridCol w="596900">
                  <a:extLst>
                    <a:ext uri="{9D8B030D-6E8A-4147-A177-3AD203B41FA5}">
                      <a16:colId xmlns:a16="http://schemas.microsoft.com/office/drawing/2014/main" val="175555627"/>
                    </a:ext>
                  </a:extLst>
                </a:gridCol>
                <a:gridCol w="596900">
                  <a:extLst>
                    <a:ext uri="{9D8B030D-6E8A-4147-A177-3AD203B41FA5}">
                      <a16:colId xmlns:a16="http://schemas.microsoft.com/office/drawing/2014/main" val="3904875873"/>
                    </a:ext>
                  </a:extLst>
                </a:gridCol>
              </a:tblGrid>
              <a:tr h="439684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MES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0-10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11-20"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21-30"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31-40"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41-50"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51-60"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MAYOR 60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3586971"/>
                  </a:ext>
                </a:extLst>
              </a:tr>
              <a:tr h="224329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ENERO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1253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8286894"/>
                  </a:ext>
                </a:extLst>
              </a:tr>
              <a:tr h="224329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FEB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8208103"/>
                  </a:ext>
                </a:extLst>
              </a:tr>
              <a:tr h="224329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MARZO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1995415"/>
                  </a:ext>
                </a:extLst>
              </a:tr>
              <a:tr h="224329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ABRIL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6396649"/>
                  </a:ext>
                </a:extLst>
              </a:tr>
              <a:tr h="224329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3504475"/>
                  </a:ext>
                </a:extLst>
              </a:tr>
              <a:tr h="224329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JUNIO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8315600"/>
                  </a:ext>
                </a:extLst>
              </a:tr>
              <a:tr h="224329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JULIO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7473156"/>
                  </a:ext>
                </a:extLst>
              </a:tr>
              <a:tr h="224329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AGOST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0210232"/>
                  </a:ext>
                </a:extLst>
              </a:tr>
              <a:tr h="224329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9689090"/>
                  </a:ext>
                </a:extLst>
              </a:tr>
              <a:tr h="224329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OCT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4837794"/>
                  </a:ext>
                </a:extLst>
              </a:tr>
              <a:tr h="224329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NOV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8926248"/>
                  </a:ext>
                </a:extLst>
              </a:tr>
              <a:tr h="224329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DIC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1916307"/>
                  </a:ext>
                </a:extLst>
              </a:tr>
              <a:tr h="224329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4C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119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4C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375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4C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521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4C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675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4C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1099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4C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1019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4C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1237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4C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5045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4C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4006673"/>
                  </a:ext>
                </a:extLst>
              </a:tr>
              <a:tr h="224329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4C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4C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7%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4C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4C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13%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4C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22%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4C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4C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25%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4C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4C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40260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5326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3516284" y="768307"/>
            <a:ext cx="81138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BO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ATENCIÓN PACIENTES COVID-19 HOSPIALIZACIÓN</a:t>
            </a:r>
          </a:p>
        </p:txBody>
      </p:sp>
      <p:sp>
        <p:nvSpPr>
          <p:cNvPr id="8" name="Rectángulo 7"/>
          <p:cNvSpPr/>
          <p:nvPr/>
        </p:nvSpPr>
        <p:spPr>
          <a:xfrm>
            <a:off x="993632" y="5642564"/>
            <a:ext cx="1383713" cy="269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1000" dirty="0">
                <a:solidFill>
                  <a:srgbClr val="082A75"/>
                </a:solidFill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Fuente: CRR SSULP</a:t>
            </a:r>
            <a:endParaRPr lang="en-US" sz="1050" dirty="0">
              <a:solidFill>
                <a:srgbClr val="082A75"/>
              </a:solidFill>
              <a:effectLst/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168812" y="0"/>
            <a:ext cx="5401994" cy="6858000"/>
            <a:chOff x="168812" y="0"/>
            <a:chExt cx="5401994" cy="6858000"/>
          </a:xfrm>
        </p:grpSpPr>
        <p:cxnSp>
          <p:nvCxnSpPr>
            <p:cNvPr id="9" name="Conector recto 8"/>
            <p:cNvCxnSpPr/>
            <p:nvPr/>
          </p:nvCxnSpPr>
          <p:spPr>
            <a:xfrm>
              <a:off x="168812" y="0"/>
              <a:ext cx="14068" cy="6858000"/>
            </a:xfrm>
            <a:prstGeom prst="line">
              <a:avLst/>
            </a:prstGeom>
            <a:ln w="381000">
              <a:gradFill>
                <a:gsLst>
                  <a:gs pos="0">
                    <a:schemeClr val="accent1">
                      <a:lumMod val="5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uadroTexto 15"/>
            <p:cNvSpPr txBox="1"/>
            <p:nvPr/>
          </p:nvSpPr>
          <p:spPr>
            <a:xfrm>
              <a:off x="545917" y="146395"/>
              <a:ext cx="50248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BO" sz="2000" dirty="0">
                  <a:solidFill>
                    <a:schemeClr val="accent1">
                      <a:lumMod val="50000"/>
                    </a:schemeClr>
                  </a:solidFill>
                  <a:latin typeface="Arial Black" panose="020B0A04020102020204" pitchFamily="34" charset="0"/>
                </a:rPr>
                <a:t>Seguro Social Universitario La Paz</a:t>
              </a:r>
            </a:p>
          </p:txBody>
        </p:sp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6710" y="6144491"/>
            <a:ext cx="814386" cy="586667"/>
          </a:xfrm>
          <a:prstGeom prst="rect">
            <a:avLst/>
          </a:prstGeom>
        </p:spPr>
      </p:pic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1533608"/>
              </p:ext>
            </p:extLst>
          </p:nvPr>
        </p:nvGraphicFramePr>
        <p:xfrm>
          <a:off x="5778428" y="2090816"/>
          <a:ext cx="5705475" cy="36852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7157796"/>
              </p:ext>
            </p:extLst>
          </p:nvPr>
        </p:nvGraphicFramePr>
        <p:xfrm>
          <a:off x="1518120" y="2090816"/>
          <a:ext cx="3080481" cy="3345180"/>
        </p:xfrm>
        <a:graphic>
          <a:graphicData uri="http://schemas.openxmlformats.org/drawingml/2006/table">
            <a:tbl>
              <a:tblPr firstRow="1" firstCol="1" bandRow="1"/>
              <a:tblGrid>
                <a:gridCol w="1619228">
                  <a:extLst>
                    <a:ext uri="{9D8B030D-6E8A-4147-A177-3AD203B41FA5}">
                      <a16:colId xmlns:a16="http://schemas.microsoft.com/office/drawing/2014/main" val="1569212041"/>
                    </a:ext>
                  </a:extLst>
                </a:gridCol>
                <a:gridCol w="1461253">
                  <a:extLst>
                    <a:ext uri="{9D8B030D-6E8A-4147-A177-3AD203B41FA5}">
                      <a16:colId xmlns:a16="http://schemas.microsoft.com/office/drawing/2014/main" val="1213125856"/>
                    </a:ext>
                  </a:extLst>
                </a:gridCol>
              </a:tblGrid>
              <a:tr h="472440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MES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NÚMERO DE PACIENTES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867381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ENERO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900439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FEBRERO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676537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MARZO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111481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ABRIL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664677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522919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JUNIO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04895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JULIO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647300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AGOSTO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15767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SEPTIEMBRE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979947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OCTUBRE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485019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NOVIEMBRE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21269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DICIEMBRE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62047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4C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238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4C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74054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34779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4754881" y="859540"/>
            <a:ext cx="6908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BO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COBERTURA VACUNACIÓN CONTRA COVID 19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736351" y="5642564"/>
            <a:ext cx="1898277" cy="269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1000" dirty="0">
                <a:solidFill>
                  <a:srgbClr val="082A75"/>
                </a:solidFill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Fuente: Bioestadística SSULP</a:t>
            </a:r>
            <a:endParaRPr lang="en-US" sz="1050" dirty="0">
              <a:solidFill>
                <a:srgbClr val="082A75"/>
              </a:solidFill>
              <a:effectLst/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168812" y="0"/>
            <a:ext cx="5401994" cy="6858000"/>
            <a:chOff x="168812" y="0"/>
            <a:chExt cx="5401994" cy="6858000"/>
          </a:xfrm>
        </p:grpSpPr>
        <p:cxnSp>
          <p:nvCxnSpPr>
            <p:cNvPr id="9" name="Conector recto 8"/>
            <p:cNvCxnSpPr/>
            <p:nvPr/>
          </p:nvCxnSpPr>
          <p:spPr>
            <a:xfrm>
              <a:off x="168812" y="0"/>
              <a:ext cx="14068" cy="6858000"/>
            </a:xfrm>
            <a:prstGeom prst="line">
              <a:avLst/>
            </a:prstGeom>
            <a:ln w="381000">
              <a:gradFill>
                <a:gsLst>
                  <a:gs pos="0">
                    <a:schemeClr val="accent1">
                      <a:lumMod val="5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uadroTexto 15"/>
            <p:cNvSpPr txBox="1"/>
            <p:nvPr/>
          </p:nvSpPr>
          <p:spPr>
            <a:xfrm>
              <a:off x="545917" y="146395"/>
              <a:ext cx="50248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BO" sz="2000" dirty="0">
                  <a:solidFill>
                    <a:schemeClr val="accent1">
                      <a:lumMod val="50000"/>
                    </a:schemeClr>
                  </a:solidFill>
                  <a:latin typeface="Arial Black" panose="020B0A04020102020204" pitchFamily="34" charset="0"/>
                </a:rPr>
                <a:t>Seguro Social Universitario La Paz</a:t>
              </a:r>
            </a:p>
          </p:txBody>
        </p:sp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6710" y="6144491"/>
            <a:ext cx="814386" cy="586667"/>
          </a:xfrm>
          <a:prstGeom prst="rect">
            <a:avLst/>
          </a:prstGeom>
        </p:spPr>
      </p:pic>
      <p:graphicFrame>
        <p:nvGraphicFramePr>
          <p:cNvPr id="13" name="Grá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9470480"/>
              </p:ext>
            </p:extLst>
          </p:nvPr>
        </p:nvGraphicFramePr>
        <p:xfrm>
          <a:off x="5895975" y="2181701"/>
          <a:ext cx="5924550" cy="35947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5261747"/>
              </p:ext>
            </p:extLst>
          </p:nvPr>
        </p:nvGraphicFramePr>
        <p:xfrm>
          <a:off x="1451609" y="2126682"/>
          <a:ext cx="3303272" cy="3453678"/>
        </p:xfrm>
        <a:graphic>
          <a:graphicData uri="http://schemas.openxmlformats.org/drawingml/2006/table">
            <a:tbl>
              <a:tblPr/>
              <a:tblGrid>
                <a:gridCol w="1321308">
                  <a:extLst>
                    <a:ext uri="{9D8B030D-6E8A-4147-A177-3AD203B41FA5}">
                      <a16:colId xmlns:a16="http://schemas.microsoft.com/office/drawing/2014/main" val="3433212566"/>
                    </a:ext>
                  </a:extLst>
                </a:gridCol>
                <a:gridCol w="844170">
                  <a:extLst>
                    <a:ext uri="{9D8B030D-6E8A-4147-A177-3AD203B41FA5}">
                      <a16:colId xmlns:a16="http://schemas.microsoft.com/office/drawing/2014/main" val="2707087596"/>
                    </a:ext>
                  </a:extLst>
                </a:gridCol>
                <a:gridCol w="1137794">
                  <a:extLst>
                    <a:ext uri="{9D8B030D-6E8A-4147-A177-3AD203B41FA5}">
                      <a16:colId xmlns:a16="http://schemas.microsoft.com/office/drawing/2014/main" val="1245808097"/>
                    </a:ext>
                  </a:extLst>
                </a:gridCol>
              </a:tblGrid>
              <a:tr h="567318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Grupo Etáreo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 POB OBJETIVO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3917460"/>
                  </a:ext>
                </a:extLst>
              </a:tr>
              <a:tr h="288636">
                <a:tc>
                  <a:txBody>
                    <a:bodyPr/>
                    <a:lstStyle/>
                    <a:p>
                      <a:pPr algn="l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a 11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7,1%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8672913"/>
                  </a:ext>
                </a:extLst>
              </a:tr>
              <a:tr h="288636">
                <a:tc>
                  <a:txBody>
                    <a:bodyPr/>
                    <a:lstStyle/>
                    <a:p>
                      <a:pPr algn="l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a 17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8,1%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7952364"/>
                  </a:ext>
                </a:extLst>
              </a:tr>
              <a:tr h="288636">
                <a:tc>
                  <a:txBody>
                    <a:bodyPr/>
                    <a:lstStyle/>
                    <a:p>
                      <a:pPr algn="l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 a 29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3744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25,8%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2814864"/>
                  </a:ext>
                </a:extLst>
              </a:tr>
              <a:tr h="288636">
                <a:tc>
                  <a:txBody>
                    <a:bodyPr/>
                    <a:lstStyle/>
                    <a:p>
                      <a:pPr algn="l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a 39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6,9%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5790432"/>
                  </a:ext>
                </a:extLst>
              </a:tr>
              <a:tr h="288636">
                <a:tc>
                  <a:txBody>
                    <a:bodyPr/>
                    <a:lstStyle/>
                    <a:p>
                      <a:pPr algn="l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 a 49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1730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11,9%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3303005"/>
                  </a:ext>
                </a:extLst>
              </a:tr>
              <a:tr h="288636">
                <a:tc>
                  <a:txBody>
                    <a:bodyPr/>
                    <a:lstStyle/>
                    <a:p>
                      <a:pPr algn="l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 a 59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1880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0105992"/>
                  </a:ext>
                </a:extLst>
              </a:tr>
              <a:tr h="288636">
                <a:tc>
                  <a:txBody>
                    <a:bodyPr/>
                    <a:lstStyle/>
                    <a:p>
                      <a:pPr algn="l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 a 69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14,1%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4416766"/>
                  </a:ext>
                </a:extLst>
              </a:tr>
              <a:tr h="288636">
                <a:tc>
                  <a:txBody>
                    <a:bodyPr/>
                    <a:lstStyle/>
                    <a:p>
                      <a:pPr algn="l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 a 79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4407806"/>
                  </a:ext>
                </a:extLst>
              </a:tr>
              <a:tr h="288636">
                <a:tc>
                  <a:txBody>
                    <a:bodyPr/>
                    <a:lstStyle/>
                    <a:p>
                      <a:pPr algn="l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 a mas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4,1%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3370561"/>
                  </a:ext>
                </a:extLst>
              </a:tr>
              <a:tr h="288636">
                <a:tc>
                  <a:txBody>
                    <a:bodyPr/>
                    <a:lstStyle/>
                    <a:p>
                      <a:pPr algn="l" fontAlgn="ctr"/>
                      <a:r>
                        <a:rPr lang="es-BO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4C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14491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4C6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4C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3191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82240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1489166" y="859540"/>
            <a:ext cx="101742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BO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COBERTURA DE VACUNACIÓN CONTRA COVID 19</a:t>
            </a:r>
          </a:p>
          <a:p>
            <a:pPr algn="r"/>
            <a:r>
              <a:rPr lang="es-BO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POR DOSIS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707776" y="6009839"/>
            <a:ext cx="1898277" cy="269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1000" dirty="0">
                <a:solidFill>
                  <a:srgbClr val="082A75"/>
                </a:solidFill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Fuente: Bioestadística SSULP</a:t>
            </a:r>
            <a:endParaRPr lang="en-US" sz="1050" dirty="0">
              <a:solidFill>
                <a:srgbClr val="082A75"/>
              </a:solidFill>
              <a:effectLst/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168812" y="0"/>
            <a:ext cx="5401994" cy="6858000"/>
            <a:chOff x="168812" y="0"/>
            <a:chExt cx="5401994" cy="6858000"/>
          </a:xfrm>
        </p:grpSpPr>
        <p:cxnSp>
          <p:nvCxnSpPr>
            <p:cNvPr id="9" name="Conector recto 8"/>
            <p:cNvCxnSpPr/>
            <p:nvPr/>
          </p:nvCxnSpPr>
          <p:spPr>
            <a:xfrm>
              <a:off x="168812" y="0"/>
              <a:ext cx="14068" cy="6858000"/>
            </a:xfrm>
            <a:prstGeom prst="line">
              <a:avLst/>
            </a:prstGeom>
            <a:ln w="381000">
              <a:gradFill>
                <a:gsLst>
                  <a:gs pos="0">
                    <a:schemeClr val="accent1">
                      <a:lumMod val="5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uadroTexto 15"/>
            <p:cNvSpPr txBox="1"/>
            <p:nvPr/>
          </p:nvSpPr>
          <p:spPr>
            <a:xfrm>
              <a:off x="545917" y="146395"/>
              <a:ext cx="50248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BO" sz="2000" dirty="0">
                  <a:solidFill>
                    <a:schemeClr val="accent1">
                      <a:lumMod val="50000"/>
                    </a:schemeClr>
                  </a:solidFill>
                  <a:latin typeface="Arial Black" panose="020B0A04020102020204" pitchFamily="34" charset="0"/>
                </a:rPr>
                <a:t>Seguro Social Universitario La Paz</a:t>
              </a:r>
            </a:p>
          </p:txBody>
        </p:sp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6710" y="6144491"/>
            <a:ext cx="814386" cy="586667"/>
          </a:xfrm>
          <a:prstGeom prst="rect">
            <a:avLst/>
          </a:prstGeom>
        </p:spPr>
      </p:pic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5902A9E0-BE5F-416F-BD9E-A36ED0DB18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0499977"/>
              </p:ext>
            </p:extLst>
          </p:nvPr>
        </p:nvGraphicFramePr>
        <p:xfrm>
          <a:off x="2231707" y="1956389"/>
          <a:ext cx="7842885" cy="3907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12897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1241354" y="859540"/>
            <a:ext cx="104220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BO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COBERTURA DE VACUNACIÓN CONTRA COVID 19</a:t>
            </a:r>
          </a:p>
          <a:p>
            <a:pPr algn="r"/>
            <a:r>
              <a:rPr lang="es-BO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POBLACIÓN NO ASEGURADAD 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736351" y="5912699"/>
            <a:ext cx="1898277" cy="269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1000" dirty="0">
                <a:solidFill>
                  <a:srgbClr val="082A75"/>
                </a:solidFill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Fuente: Bioestadística SSULP</a:t>
            </a:r>
            <a:endParaRPr lang="en-US" sz="1050" dirty="0">
              <a:solidFill>
                <a:srgbClr val="082A75"/>
              </a:solidFill>
              <a:effectLst/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168812" y="0"/>
            <a:ext cx="5401994" cy="6858000"/>
            <a:chOff x="168812" y="0"/>
            <a:chExt cx="5401994" cy="6858000"/>
          </a:xfrm>
        </p:grpSpPr>
        <p:cxnSp>
          <p:nvCxnSpPr>
            <p:cNvPr id="9" name="Conector recto 8"/>
            <p:cNvCxnSpPr/>
            <p:nvPr/>
          </p:nvCxnSpPr>
          <p:spPr>
            <a:xfrm>
              <a:off x="168812" y="0"/>
              <a:ext cx="14068" cy="6858000"/>
            </a:xfrm>
            <a:prstGeom prst="line">
              <a:avLst/>
            </a:prstGeom>
            <a:ln w="381000">
              <a:gradFill>
                <a:gsLst>
                  <a:gs pos="0">
                    <a:schemeClr val="accent1">
                      <a:lumMod val="5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uadroTexto 15"/>
            <p:cNvSpPr txBox="1"/>
            <p:nvPr/>
          </p:nvSpPr>
          <p:spPr>
            <a:xfrm>
              <a:off x="545917" y="146395"/>
              <a:ext cx="50248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BO" sz="2000" dirty="0">
                  <a:solidFill>
                    <a:schemeClr val="accent1">
                      <a:lumMod val="50000"/>
                    </a:schemeClr>
                  </a:solidFill>
                  <a:latin typeface="Arial Black" panose="020B0A04020102020204" pitchFamily="34" charset="0"/>
                </a:rPr>
                <a:t>Seguro Social Universitario La Paz</a:t>
              </a:r>
            </a:p>
          </p:txBody>
        </p:sp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6710" y="6144491"/>
            <a:ext cx="814386" cy="586667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6745507"/>
              </p:ext>
            </p:extLst>
          </p:nvPr>
        </p:nvGraphicFramePr>
        <p:xfrm>
          <a:off x="736351" y="2129289"/>
          <a:ext cx="10798422" cy="3512820"/>
        </p:xfrm>
        <a:graphic>
          <a:graphicData uri="http://schemas.openxmlformats.org/drawingml/2006/table">
            <a:tbl>
              <a:tblPr/>
              <a:tblGrid>
                <a:gridCol w="930524">
                  <a:extLst>
                    <a:ext uri="{9D8B030D-6E8A-4147-A177-3AD203B41FA5}">
                      <a16:colId xmlns:a16="http://schemas.microsoft.com/office/drawing/2014/main" val="4203346422"/>
                    </a:ext>
                  </a:extLst>
                </a:gridCol>
                <a:gridCol w="699426">
                  <a:extLst>
                    <a:ext uri="{9D8B030D-6E8A-4147-A177-3AD203B41FA5}">
                      <a16:colId xmlns:a16="http://schemas.microsoft.com/office/drawing/2014/main" val="3241951865"/>
                    </a:ext>
                  </a:extLst>
                </a:gridCol>
                <a:gridCol w="559432">
                  <a:extLst>
                    <a:ext uri="{9D8B030D-6E8A-4147-A177-3AD203B41FA5}">
                      <a16:colId xmlns:a16="http://schemas.microsoft.com/office/drawing/2014/main" val="1402401907"/>
                    </a:ext>
                  </a:extLst>
                </a:gridCol>
                <a:gridCol w="559432">
                  <a:extLst>
                    <a:ext uri="{9D8B030D-6E8A-4147-A177-3AD203B41FA5}">
                      <a16:colId xmlns:a16="http://schemas.microsoft.com/office/drawing/2014/main" val="1354797911"/>
                    </a:ext>
                  </a:extLst>
                </a:gridCol>
                <a:gridCol w="707924">
                  <a:extLst>
                    <a:ext uri="{9D8B030D-6E8A-4147-A177-3AD203B41FA5}">
                      <a16:colId xmlns:a16="http://schemas.microsoft.com/office/drawing/2014/main" val="1005264115"/>
                    </a:ext>
                  </a:extLst>
                </a:gridCol>
                <a:gridCol w="707924">
                  <a:extLst>
                    <a:ext uri="{9D8B030D-6E8A-4147-A177-3AD203B41FA5}">
                      <a16:colId xmlns:a16="http://schemas.microsoft.com/office/drawing/2014/main" val="1958348740"/>
                    </a:ext>
                  </a:extLst>
                </a:gridCol>
                <a:gridCol w="915120">
                  <a:extLst>
                    <a:ext uri="{9D8B030D-6E8A-4147-A177-3AD203B41FA5}">
                      <a16:colId xmlns:a16="http://schemas.microsoft.com/office/drawing/2014/main" val="1075622880"/>
                    </a:ext>
                  </a:extLst>
                </a:gridCol>
                <a:gridCol w="559432">
                  <a:extLst>
                    <a:ext uri="{9D8B030D-6E8A-4147-A177-3AD203B41FA5}">
                      <a16:colId xmlns:a16="http://schemas.microsoft.com/office/drawing/2014/main" val="4259406511"/>
                    </a:ext>
                  </a:extLst>
                </a:gridCol>
                <a:gridCol w="559432">
                  <a:extLst>
                    <a:ext uri="{9D8B030D-6E8A-4147-A177-3AD203B41FA5}">
                      <a16:colId xmlns:a16="http://schemas.microsoft.com/office/drawing/2014/main" val="2493220208"/>
                    </a:ext>
                  </a:extLst>
                </a:gridCol>
                <a:gridCol w="559432">
                  <a:extLst>
                    <a:ext uri="{9D8B030D-6E8A-4147-A177-3AD203B41FA5}">
                      <a16:colId xmlns:a16="http://schemas.microsoft.com/office/drawing/2014/main" val="2586237803"/>
                    </a:ext>
                  </a:extLst>
                </a:gridCol>
                <a:gridCol w="707924">
                  <a:extLst>
                    <a:ext uri="{9D8B030D-6E8A-4147-A177-3AD203B41FA5}">
                      <a16:colId xmlns:a16="http://schemas.microsoft.com/office/drawing/2014/main" val="866430896"/>
                    </a:ext>
                  </a:extLst>
                </a:gridCol>
                <a:gridCol w="707924">
                  <a:extLst>
                    <a:ext uri="{9D8B030D-6E8A-4147-A177-3AD203B41FA5}">
                      <a16:colId xmlns:a16="http://schemas.microsoft.com/office/drawing/2014/main" val="306896478"/>
                    </a:ext>
                  </a:extLst>
                </a:gridCol>
                <a:gridCol w="863320">
                  <a:extLst>
                    <a:ext uri="{9D8B030D-6E8A-4147-A177-3AD203B41FA5}">
                      <a16:colId xmlns:a16="http://schemas.microsoft.com/office/drawing/2014/main" val="2123830546"/>
                    </a:ext>
                  </a:extLst>
                </a:gridCol>
                <a:gridCol w="642312">
                  <a:extLst>
                    <a:ext uri="{9D8B030D-6E8A-4147-A177-3AD203B41FA5}">
                      <a16:colId xmlns:a16="http://schemas.microsoft.com/office/drawing/2014/main" val="1521285410"/>
                    </a:ext>
                  </a:extLst>
                </a:gridCol>
                <a:gridCol w="559432">
                  <a:extLst>
                    <a:ext uri="{9D8B030D-6E8A-4147-A177-3AD203B41FA5}">
                      <a16:colId xmlns:a16="http://schemas.microsoft.com/office/drawing/2014/main" val="1913630521"/>
                    </a:ext>
                  </a:extLst>
                </a:gridCol>
                <a:gridCol w="559432">
                  <a:extLst>
                    <a:ext uri="{9D8B030D-6E8A-4147-A177-3AD203B41FA5}">
                      <a16:colId xmlns:a16="http://schemas.microsoft.com/office/drawing/2014/main" val="1895262440"/>
                    </a:ext>
                  </a:extLst>
                </a:gridCol>
              </a:tblGrid>
              <a:tr h="571500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 dirty="0">
                          <a:solidFill>
                            <a:srgbClr val="18253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1RA DOSIS Y DOSIS UNICA ADMINISTRADA A POBLACION NO AFILIADA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BO" sz="1400" b="1" i="0" u="none" strike="noStrike" dirty="0">
                        <a:solidFill>
                          <a:srgbClr val="182534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400" b="1" i="0" u="none" strike="noStrike" dirty="0">
                        <a:solidFill>
                          <a:srgbClr val="182534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solidFill>
                            <a:srgbClr val="18253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2DA DOSIS ADMINISTRADA A POBLACION NO AFILIADA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BO" sz="1400" b="1" i="0" u="none" strike="noStrike" dirty="0">
                        <a:solidFill>
                          <a:srgbClr val="182534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400" b="1" i="0" u="none" strike="noStrike">
                        <a:solidFill>
                          <a:srgbClr val="182534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solidFill>
                            <a:srgbClr val="18253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3RA DOSIS ADMINISTRADA A POBLACION NO AFILIADA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35947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endParaRPr lang="es-B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615649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Grupo Etáreo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Grupo Etáreo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Grupo Etáreo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50495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a 11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a 11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a 11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396803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a 17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a 17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a 17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774499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a 29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a 29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a 29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540287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a 39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a 39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a 39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07054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a 49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a 49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a 49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35097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a 59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a 59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a 59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831114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a 69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a 69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a 69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94110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 a 79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 a 79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 a 79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4186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 a mas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 a mas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 a mas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45636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4C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4C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4C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2571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4C6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4C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4C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4C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4C6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4C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4C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4C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4C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6298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50883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6134792" y="768307"/>
            <a:ext cx="5495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BO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LOGROS ALCANZADOS</a:t>
            </a:r>
          </a:p>
        </p:txBody>
      </p:sp>
      <p:sp>
        <p:nvSpPr>
          <p:cNvPr id="8" name="Subtítulo 2"/>
          <p:cNvSpPr>
            <a:spLocks noGrp="1"/>
          </p:cNvSpPr>
          <p:nvPr>
            <p:ph type="subTitle"/>
          </p:nvPr>
        </p:nvSpPr>
        <p:spPr>
          <a:xfrm>
            <a:off x="786418" y="1967970"/>
            <a:ext cx="6662132" cy="2533921"/>
          </a:xfrm>
        </p:spPr>
        <p:txBody>
          <a:bodyPr anchor="ctr">
            <a:norm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s-ES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Habilitación del Hospital del Seguro Social Universitario como establecimiento de Segundo Nivel, y su registro en el Sistema Nacional de Información en Salud, a través de Resolución Administrativa ASUSS N° 0074/2021, de fecha 30 de noviembre de 2021 y el registro correspondiente en el SNIS.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168812" y="0"/>
            <a:ext cx="5401994" cy="6858000"/>
            <a:chOff x="168812" y="0"/>
            <a:chExt cx="5401994" cy="6858000"/>
          </a:xfrm>
        </p:grpSpPr>
        <p:cxnSp>
          <p:nvCxnSpPr>
            <p:cNvPr id="9" name="Conector recto 8"/>
            <p:cNvCxnSpPr/>
            <p:nvPr/>
          </p:nvCxnSpPr>
          <p:spPr>
            <a:xfrm>
              <a:off x="168812" y="0"/>
              <a:ext cx="14068" cy="6858000"/>
            </a:xfrm>
            <a:prstGeom prst="line">
              <a:avLst/>
            </a:prstGeom>
            <a:ln w="381000">
              <a:gradFill>
                <a:gsLst>
                  <a:gs pos="0">
                    <a:schemeClr val="accent1">
                      <a:lumMod val="5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uadroTexto 15"/>
            <p:cNvSpPr txBox="1"/>
            <p:nvPr/>
          </p:nvSpPr>
          <p:spPr>
            <a:xfrm>
              <a:off x="545917" y="146395"/>
              <a:ext cx="50248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BO" sz="2000" dirty="0">
                  <a:solidFill>
                    <a:schemeClr val="accent1">
                      <a:lumMod val="50000"/>
                    </a:schemeClr>
                  </a:solidFill>
                  <a:latin typeface="Arial Black" panose="020B0A04020102020204" pitchFamily="34" charset="0"/>
                </a:rPr>
                <a:t>Seguro Social Universitario La Paz</a:t>
              </a:r>
            </a:p>
          </p:txBody>
        </p:sp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6710" y="6144491"/>
            <a:ext cx="814386" cy="586667"/>
          </a:xfrm>
          <a:prstGeom prst="rect">
            <a:avLst/>
          </a:prstGeom>
        </p:spPr>
      </p:pic>
      <p:pic>
        <p:nvPicPr>
          <p:cNvPr id="15" name="image29.png"/>
          <p:cNvPicPr/>
          <p:nvPr/>
        </p:nvPicPr>
        <p:blipFill>
          <a:blip r:embed="rId4"/>
          <a:srcRect l="21086" t="6805" r="21517" b="12007"/>
          <a:stretch>
            <a:fillRect/>
          </a:stretch>
        </p:blipFill>
        <p:spPr>
          <a:xfrm>
            <a:off x="7806203" y="1679666"/>
            <a:ext cx="3823970" cy="3498668"/>
          </a:xfrm>
          <a:prstGeom prst="rect">
            <a:avLst/>
          </a:prstGeom>
          <a:ln/>
        </p:spPr>
      </p:pic>
      <p:sp>
        <p:nvSpPr>
          <p:cNvPr id="13" name="Rectángulo 12"/>
          <p:cNvSpPr/>
          <p:nvPr/>
        </p:nvSpPr>
        <p:spPr>
          <a:xfrm>
            <a:off x="1200150" y="5178334"/>
            <a:ext cx="6096000" cy="7294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BO" dirty="0">
                <a:solidFill>
                  <a:srgbClr val="082A75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https://snis.minsalud.gob.bo/component/jdownloads/?task=download.send&amp;id=901&amp;catid=20&amp;m=0&amp;Itemid=101</a:t>
            </a:r>
            <a:endParaRPr lang="es-BO" sz="2400" b="1" dirty="0">
              <a:solidFill>
                <a:srgbClr val="44546A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25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6134792" y="768307"/>
            <a:ext cx="5495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BO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LOGROS ALCANZADOS</a:t>
            </a:r>
          </a:p>
        </p:txBody>
      </p:sp>
      <p:sp>
        <p:nvSpPr>
          <p:cNvPr id="8" name="Subtítulo 2"/>
          <p:cNvSpPr>
            <a:spLocks noGrp="1"/>
          </p:cNvSpPr>
          <p:nvPr>
            <p:ph type="subTitle"/>
          </p:nvPr>
        </p:nvSpPr>
        <p:spPr>
          <a:xfrm>
            <a:off x="545917" y="1448244"/>
            <a:ext cx="6662132" cy="1547813"/>
          </a:xfrm>
        </p:spPr>
        <p:txBody>
          <a:bodyPr anchor="ctr">
            <a:norm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s-ES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Seguro Social Universitario ha logrado la implementación de 4 camas de Terapia Intensiva en área </a:t>
            </a:r>
            <a:r>
              <a:rPr lang="es-E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ROJA</a:t>
            </a:r>
            <a:r>
              <a:rPr lang="es-ES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Covid 19 y 3 camas en área </a:t>
            </a:r>
            <a:r>
              <a:rPr lang="es-E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VERDE</a:t>
            </a:r>
            <a:r>
              <a:rPr lang="es-ES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pacientes NO Covid 19.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168812" y="0"/>
            <a:ext cx="5401994" cy="6858000"/>
            <a:chOff x="168812" y="0"/>
            <a:chExt cx="5401994" cy="6858000"/>
          </a:xfrm>
        </p:grpSpPr>
        <p:cxnSp>
          <p:nvCxnSpPr>
            <p:cNvPr id="9" name="Conector recto 8"/>
            <p:cNvCxnSpPr/>
            <p:nvPr/>
          </p:nvCxnSpPr>
          <p:spPr>
            <a:xfrm>
              <a:off x="168812" y="0"/>
              <a:ext cx="14068" cy="6858000"/>
            </a:xfrm>
            <a:prstGeom prst="line">
              <a:avLst/>
            </a:prstGeom>
            <a:ln w="381000">
              <a:gradFill>
                <a:gsLst>
                  <a:gs pos="0">
                    <a:schemeClr val="accent1">
                      <a:lumMod val="5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uadroTexto 15"/>
            <p:cNvSpPr txBox="1"/>
            <p:nvPr/>
          </p:nvSpPr>
          <p:spPr>
            <a:xfrm>
              <a:off x="545917" y="146395"/>
              <a:ext cx="50248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BO" sz="2000" dirty="0">
                  <a:solidFill>
                    <a:schemeClr val="accent1">
                      <a:lumMod val="50000"/>
                    </a:schemeClr>
                  </a:solidFill>
                  <a:latin typeface="Arial Black" panose="020B0A04020102020204" pitchFamily="34" charset="0"/>
                </a:rPr>
                <a:t>Seguro Social Universitario La Paz</a:t>
              </a:r>
            </a:p>
          </p:txBody>
        </p:sp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6710" y="6144491"/>
            <a:ext cx="814386" cy="58666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2236" y="1604962"/>
            <a:ext cx="4227937" cy="26168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8553" y="3152775"/>
            <a:ext cx="3590693" cy="316064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114" y="3152775"/>
            <a:ext cx="2927979" cy="338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280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1128054" y="3763986"/>
            <a:ext cx="9833317" cy="1533378"/>
            <a:chOff x="1266092" y="1252025"/>
            <a:chExt cx="9833317" cy="1533378"/>
          </a:xfrm>
        </p:grpSpPr>
        <p:sp>
          <p:nvSpPr>
            <p:cNvPr id="7" name="Rectángulo redondeado 6"/>
            <p:cNvSpPr/>
            <p:nvPr/>
          </p:nvSpPr>
          <p:spPr>
            <a:xfrm>
              <a:off x="1266092" y="1533379"/>
              <a:ext cx="1688123" cy="1097280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BO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VISIÓN</a:t>
              </a:r>
            </a:p>
          </p:txBody>
        </p:sp>
        <p:sp>
          <p:nvSpPr>
            <p:cNvPr id="10" name="Rectángulo redondeado 9"/>
            <p:cNvSpPr/>
            <p:nvPr/>
          </p:nvSpPr>
          <p:spPr>
            <a:xfrm>
              <a:off x="3319976" y="1252025"/>
              <a:ext cx="7779433" cy="1533378"/>
            </a:xfrm>
            <a:prstGeom prst="roundRect">
              <a:avLst/>
            </a:prstGeom>
            <a:noFill/>
            <a:ln w="38100"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MX" dirty="0">
                  <a:solidFill>
                    <a:srgbClr val="1F497D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Constituir una Red acreditada de Servicios de Salud y núcleo del Sistema de la Seguridad Social Universitaria Boliviana.</a:t>
              </a:r>
            </a:p>
          </p:txBody>
        </p:sp>
      </p:grpSp>
      <p:grpSp>
        <p:nvGrpSpPr>
          <p:cNvPr id="4" name="Grupo 3"/>
          <p:cNvGrpSpPr/>
          <p:nvPr/>
        </p:nvGrpSpPr>
        <p:grpSpPr>
          <a:xfrm>
            <a:off x="1128054" y="1582426"/>
            <a:ext cx="9833316" cy="1493520"/>
            <a:chOff x="1266092" y="4139419"/>
            <a:chExt cx="9833316" cy="1493520"/>
          </a:xfrm>
        </p:grpSpPr>
        <p:sp>
          <p:nvSpPr>
            <p:cNvPr id="8" name="Rectángulo redondeado 7"/>
            <p:cNvSpPr/>
            <p:nvPr/>
          </p:nvSpPr>
          <p:spPr>
            <a:xfrm>
              <a:off x="1266092" y="4400844"/>
              <a:ext cx="1688123" cy="1097280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BO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MISIÓN</a:t>
              </a:r>
            </a:p>
          </p:txBody>
        </p:sp>
        <p:sp>
          <p:nvSpPr>
            <p:cNvPr id="11" name="Rectángulo redondeado 10"/>
            <p:cNvSpPr/>
            <p:nvPr/>
          </p:nvSpPr>
          <p:spPr>
            <a:xfrm>
              <a:off x="3319975" y="4139419"/>
              <a:ext cx="7779433" cy="1493520"/>
            </a:xfrm>
            <a:prstGeom prst="roundRect">
              <a:avLst/>
            </a:prstGeom>
            <a:noFill/>
            <a:ln w="38100"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MX" dirty="0">
                  <a:solidFill>
                    <a:srgbClr val="1F497D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Somos una Entidad de Seguridad Social Universitaria que presta servicios de </a:t>
              </a:r>
              <a:r>
                <a:rPr lang="es-MX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salud</a:t>
              </a:r>
              <a:r>
                <a:rPr lang="es-MX" dirty="0">
                  <a:solidFill>
                    <a:srgbClr val="1F497D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enmarcados en las prestaciones reconocidas por el Código de Seguridad Social de Corto Plazo para contribuir a mejorar la calidad de vida de nuestros asegurados y beneficiarios.</a:t>
              </a:r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168812" y="0"/>
            <a:ext cx="5430130" cy="6858000"/>
            <a:chOff x="168812" y="0"/>
            <a:chExt cx="5430130" cy="6858000"/>
          </a:xfrm>
        </p:grpSpPr>
        <p:cxnSp>
          <p:nvCxnSpPr>
            <p:cNvPr id="9" name="Conector recto 8"/>
            <p:cNvCxnSpPr/>
            <p:nvPr/>
          </p:nvCxnSpPr>
          <p:spPr>
            <a:xfrm>
              <a:off x="168812" y="0"/>
              <a:ext cx="14068" cy="6858000"/>
            </a:xfrm>
            <a:prstGeom prst="line">
              <a:avLst/>
            </a:prstGeom>
            <a:ln w="381000">
              <a:gradFill>
                <a:gsLst>
                  <a:gs pos="0">
                    <a:schemeClr val="accent1">
                      <a:lumMod val="5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uadroTexto 15"/>
            <p:cNvSpPr txBox="1"/>
            <p:nvPr/>
          </p:nvSpPr>
          <p:spPr>
            <a:xfrm>
              <a:off x="545917" y="146395"/>
              <a:ext cx="50530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BO" sz="2000" dirty="0">
                  <a:solidFill>
                    <a:schemeClr val="accent1">
                      <a:lumMod val="50000"/>
                    </a:schemeClr>
                  </a:solidFill>
                  <a:latin typeface="Arial Black" panose="020B0A04020102020204" pitchFamily="34" charset="0"/>
                </a:rPr>
                <a:t>Seguro Social Universitario La Paz</a:t>
              </a:r>
            </a:p>
          </p:txBody>
        </p:sp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6710" y="6144491"/>
            <a:ext cx="814386" cy="58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6286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6134792" y="768307"/>
            <a:ext cx="5495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BO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LOGROS ALCANZADOS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168812" y="0"/>
            <a:ext cx="5401994" cy="6858000"/>
            <a:chOff x="168812" y="0"/>
            <a:chExt cx="5401994" cy="6858000"/>
          </a:xfrm>
        </p:grpSpPr>
        <p:cxnSp>
          <p:nvCxnSpPr>
            <p:cNvPr id="9" name="Conector recto 8"/>
            <p:cNvCxnSpPr/>
            <p:nvPr/>
          </p:nvCxnSpPr>
          <p:spPr>
            <a:xfrm>
              <a:off x="168812" y="0"/>
              <a:ext cx="14068" cy="6858000"/>
            </a:xfrm>
            <a:prstGeom prst="line">
              <a:avLst/>
            </a:prstGeom>
            <a:ln w="381000">
              <a:gradFill>
                <a:gsLst>
                  <a:gs pos="0">
                    <a:schemeClr val="accent1">
                      <a:lumMod val="5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uadroTexto 15"/>
            <p:cNvSpPr txBox="1"/>
            <p:nvPr/>
          </p:nvSpPr>
          <p:spPr>
            <a:xfrm>
              <a:off x="545917" y="146395"/>
              <a:ext cx="50248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BO" sz="2000" dirty="0">
                  <a:solidFill>
                    <a:schemeClr val="accent1">
                      <a:lumMod val="50000"/>
                    </a:schemeClr>
                  </a:solidFill>
                  <a:latin typeface="Arial Black" panose="020B0A04020102020204" pitchFamily="34" charset="0"/>
                </a:rPr>
                <a:t>Seguro Social Universitario La Paz</a:t>
              </a:r>
            </a:p>
          </p:txBody>
        </p:sp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6710" y="6144491"/>
            <a:ext cx="814386" cy="58666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6463" y="2760617"/>
            <a:ext cx="6097440" cy="325919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732" y="1291527"/>
            <a:ext cx="5608327" cy="337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8662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6134792" y="768307"/>
            <a:ext cx="5495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BO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LOGROS ALCANZADOS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168812" y="0"/>
            <a:ext cx="5401994" cy="6858000"/>
            <a:chOff x="168812" y="0"/>
            <a:chExt cx="5401994" cy="6858000"/>
          </a:xfrm>
        </p:grpSpPr>
        <p:cxnSp>
          <p:nvCxnSpPr>
            <p:cNvPr id="9" name="Conector recto 8"/>
            <p:cNvCxnSpPr/>
            <p:nvPr/>
          </p:nvCxnSpPr>
          <p:spPr>
            <a:xfrm>
              <a:off x="168812" y="0"/>
              <a:ext cx="14068" cy="6858000"/>
            </a:xfrm>
            <a:prstGeom prst="line">
              <a:avLst/>
            </a:prstGeom>
            <a:ln w="381000">
              <a:gradFill>
                <a:gsLst>
                  <a:gs pos="0">
                    <a:schemeClr val="accent1">
                      <a:lumMod val="5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uadroTexto 15"/>
            <p:cNvSpPr txBox="1"/>
            <p:nvPr/>
          </p:nvSpPr>
          <p:spPr>
            <a:xfrm>
              <a:off x="545917" y="146395"/>
              <a:ext cx="50248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BO" sz="2000" dirty="0">
                  <a:solidFill>
                    <a:schemeClr val="accent1">
                      <a:lumMod val="50000"/>
                    </a:schemeClr>
                  </a:solidFill>
                  <a:latin typeface="Arial Black" panose="020B0A04020102020204" pitchFamily="34" charset="0"/>
                </a:rPr>
                <a:t>Seguro Social Universitario La Paz</a:t>
              </a:r>
            </a:p>
          </p:txBody>
        </p:sp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6710" y="6144491"/>
            <a:ext cx="814386" cy="58666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7242" y="1529980"/>
            <a:ext cx="3919468" cy="437605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848" y="1665932"/>
            <a:ext cx="6076426" cy="410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0996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5098474" y="962617"/>
            <a:ext cx="653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BO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INVERSIÓN EN EQUIPAMIENTO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168812" y="0"/>
            <a:ext cx="5401994" cy="6858000"/>
            <a:chOff x="168812" y="0"/>
            <a:chExt cx="5401994" cy="6858000"/>
          </a:xfrm>
        </p:grpSpPr>
        <p:cxnSp>
          <p:nvCxnSpPr>
            <p:cNvPr id="9" name="Conector recto 8"/>
            <p:cNvCxnSpPr/>
            <p:nvPr/>
          </p:nvCxnSpPr>
          <p:spPr>
            <a:xfrm>
              <a:off x="168812" y="0"/>
              <a:ext cx="14068" cy="6858000"/>
            </a:xfrm>
            <a:prstGeom prst="line">
              <a:avLst/>
            </a:prstGeom>
            <a:ln w="381000">
              <a:gradFill>
                <a:gsLst>
                  <a:gs pos="0">
                    <a:schemeClr val="accent1">
                      <a:lumMod val="5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uadroTexto 15"/>
            <p:cNvSpPr txBox="1"/>
            <p:nvPr/>
          </p:nvSpPr>
          <p:spPr>
            <a:xfrm>
              <a:off x="545917" y="146395"/>
              <a:ext cx="50248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BO" sz="2000" dirty="0">
                  <a:solidFill>
                    <a:schemeClr val="accent1">
                      <a:lumMod val="50000"/>
                    </a:schemeClr>
                  </a:solidFill>
                  <a:latin typeface="Arial Black" panose="020B0A04020102020204" pitchFamily="34" charset="0"/>
                </a:rPr>
                <a:t>Seguro Social Universitario La Paz</a:t>
              </a:r>
            </a:p>
          </p:txBody>
        </p:sp>
      </p:grpSp>
      <p:sp>
        <p:nvSpPr>
          <p:cNvPr id="15" name="CuadroTexto 14"/>
          <p:cNvSpPr txBox="1"/>
          <p:nvPr/>
        </p:nvSpPr>
        <p:spPr>
          <a:xfrm>
            <a:off x="6134793" y="492951"/>
            <a:ext cx="5495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BO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LOGROS ALCANZADOS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6710" y="6144491"/>
            <a:ext cx="814386" cy="586667"/>
          </a:xfrm>
          <a:prstGeom prst="rect">
            <a:avLst/>
          </a:prstGeom>
        </p:spPr>
      </p:pic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8951909"/>
              </p:ext>
            </p:extLst>
          </p:nvPr>
        </p:nvGraphicFramePr>
        <p:xfrm>
          <a:off x="1028699" y="1901949"/>
          <a:ext cx="9896475" cy="4632960"/>
        </p:xfrm>
        <a:graphic>
          <a:graphicData uri="http://schemas.openxmlformats.org/drawingml/2006/table">
            <a:tbl>
              <a:tblPr/>
              <a:tblGrid>
                <a:gridCol w="370908">
                  <a:extLst>
                    <a:ext uri="{9D8B030D-6E8A-4147-A177-3AD203B41FA5}">
                      <a16:colId xmlns:a16="http://schemas.microsoft.com/office/drawing/2014/main" val="1691854605"/>
                    </a:ext>
                  </a:extLst>
                </a:gridCol>
                <a:gridCol w="5982268">
                  <a:extLst>
                    <a:ext uri="{9D8B030D-6E8A-4147-A177-3AD203B41FA5}">
                      <a16:colId xmlns:a16="http://schemas.microsoft.com/office/drawing/2014/main" val="521797667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911294965"/>
                    </a:ext>
                  </a:extLst>
                </a:gridCol>
                <a:gridCol w="1238250">
                  <a:extLst>
                    <a:ext uri="{9D8B030D-6E8A-4147-A177-3AD203B41FA5}">
                      <a16:colId xmlns:a16="http://schemas.microsoft.com/office/drawing/2014/main" val="4017529836"/>
                    </a:ext>
                  </a:extLst>
                </a:gridCol>
                <a:gridCol w="1352549">
                  <a:extLst>
                    <a:ext uri="{9D8B030D-6E8A-4147-A177-3AD203B41FA5}">
                      <a16:colId xmlns:a16="http://schemas.microsoft.com/office/drawing/2014/main" val="106252036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N°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EQUIPO HOSPITALARIO E INSTRUMENTAL MEDICO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CANTIDAD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PRECIO UNIT.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PRECIO TOTAL Bs.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86840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s-B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CAMILLA DE AMBULANCIA, MARCA GENESIS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7.300,00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7.300,00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89713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s-BO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VENTILADOR MECANICO; MARCA: HAMILTON MEDICAL; HAMILTON C-1; INDUSTRIA: SUIZA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248.000,00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744.000,00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119922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s-B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EQUIPO HOSPITALARIO E INSTRUMENTAL MEDICO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751.300,00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382543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N°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BO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MUEBLES Y ENSERES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CANTIDAD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3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PRECIO UNIT.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PRECIO TOTAL Bs.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36985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s-B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ESTANTE METALICO DE 5 NIVELES TIPO MECANO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1.200,00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7.200,00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718816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s-B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MUEBLES Y ENSERES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7.200,00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554335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N°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BO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EQUIPO DE COMPUTACION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CANTIDAD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PRECIO UNIT.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PRECIO TOTAL Bs.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09105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s-B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 DE COMPUTACION CORE I7 - SEPTIMA GENERACION; MARCA: LENOVO; MODELO: THINKCENTRE M910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9.950,00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39.800,00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462183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s-B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EQUIPO DE COMPUTACION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39.800,00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931847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N°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BO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OTRA MAQUINARIA Y EQUIPO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CANTIDAD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PRECIO UNIT.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PRECIO TOTAL Bs.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88309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s-B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GENERADORES DE OZONO; MARCA: LIFEOZ; MODELO: 5K; INDUSTRIA: BOLIVIANA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4.400,00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17.600,00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870143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s-B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ESTUFA A GAS LICUADO GLP (CON GARRAFA); MARCA: BRIARA; INDUSTRIA: BRASILERA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970,00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1.940,00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81425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s-E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OTRA MAQUINARIA Y EQUIPO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19.540,00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077609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N°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BO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ACTIVOS INTANGIBLES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CANTIDAD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PRECIO UNIT.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PRECIO TOTAL Bs.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706528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s-B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CAPTURA Y ADMINISTRACION DE IMÁGENES MEDICAS ENDOSCOPICAS; INDUSTRIA: SENEX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12.000,00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12.000,00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058854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s-B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EQUIPO DE COMUNICACIÓN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12.000,00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7329477"/>
                  </a:ext>
                </a:extLst>
              </a:tr>
              <a:tr h="19812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822.640,00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81337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5331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5098474" y="768307"/>
            <a:ext cx="6531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BO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GESTIÓN ADMINISTRATIVA FINANCIERA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394" y="1944216"/>
            <a:ext cx="9962001" cy="4096108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>
          <a:xfrm>
            <a:off x="168812" y="0"/>
            <a:ext cx="5401994" cy="6858000"/>
            <a:chOff x="168812" y="0"/>
            <a:chExt cx="5401994" cy="6858000"/>
          </a:xfrm>
        </p:grpSpPr>
        <p:cxnSp>
          <p:nvCxnSpPr>
            <p:cNvPr id="9" name="Conector recto 8"/>
            <p:cNvCxnSpPr/>
            <p:nvPr/>
          </p:nvCxnSpPr>
          <p:spPr>
            <a:xfrm>
              <a:off x="168812" y="0"/>
              <a:ext cx="14068" cy="6858000"/>
            </a:xfrm>
            <a:prstGeom prst="line">
              <a:avLst/>
            </a:prstGeom>
            <a:ln w="381000">
              <a:gradFill>
                <a:gsLst>
                  <a:gs pos="0">
                    <a:schemeClr val="accent1">
                      <a:lumMod val="5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uadroTexto 15"/>
            <p:cNvSpPr txBox="1"/>
            <p:nvPr/>
          </p:nvSpPr>
          <p:spPr>
            <a:xfrm>
              <a:off x="545917" y="146395"/>
              <a:ext cx="50248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BO" sz="2000" dirty="0">
                  <a:solidFill>
                    <a:schemeClr val="accent1">
                      <a:lumMod val="50000"/>
                    </a:schemeClr>
                  </a:solidFill>
                  <a:latin typeface="Arial Black" panose="020B0A04020102020204" pitchFamily="34" charset="0"/>
                </a:rPr>
                <a:t>Seguro Social Universitario La Paz</a:t>
              </a:r>
            </a:p>
          </p:txBody>
        </p:sp>
      </p:grp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6710" y="6144491"/>
            <a:ext cx="814386" cy="58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240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5098474" y="768307"/>
            <a:ext cx="6531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BO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EJECUCIÓN PRESUPUESTARIA DE INGRESOS (Preliminar)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9617825A-1F20-454A-A6DA-0CF771E7A5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917" y="5998862"/>
            <a:ext cx="2162772" cy="269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ES" altLang="es-BO" sz="1000" dirty="0">
                <a:solidFill>
                  <a:srgbClr val="082A75"/>
                </a:solidFill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FUENTE: Unidad de Presupuestos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168812" y="0"/>
            <a:ext cx="5401994" cy="6858000"/>
            <a:chOff x="168812" y="0"/>
            <a:chExt cx="5401994" cy="6858000"/>
          </a:xfrm>
        </p:grpSpPr>
        <p:cxnSp>
          <p:nvCxnSpPr>
            <p:cNvPr id="9" name="Conector recto 8"/>
            <p:cNvCxnSpPr/>
            <p:nvPr/>
          </p:nvCxnSpPr>
          <p:spPr>
            <a:xfrm>
              <a:off x="168812" y="0"/>
              <a:ext cx="14068" cy="6858000"/>
            </a:xfrm>
            <a:prstGeom prst="line">
              <a:avLst/>
            </a:prstGeom>
            <a:ln w="381000">
              <a:gradFill>
                <a:gsLst>
                  <a:gs pos="0">
                    <a:schemeClr val="accent1">
                      <a:lumMod val="5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uadroTexto 15"/>
            <p:cNvSpPr txBox="1"/>
            <p:nvPr/>
          </p:nvSpPr>
          <p:spPr>
            <a:xfrm>
              <a:off x="545917" y="146395"/>
              <a:ext cx="50248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BO" sz="2000" dirty="0">
                  <a:solidFill>
                    <a:schemeClr val="accent1">
                      <a:lumMod val="50000"/>
                    </a:schemeClr>
                  </a:solidFill>
                  <a:latin typeface="Arial Black" panose="020B0A04020102020204" pitchFamily="34" charset="0"/>
                </a:rPr>
                <a:t>Seguro Social Universitario La Paz</a:t>
              </a:r>
            </a:p>
          </p:txBody>
        </p:sp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6710" y="6144491"/>
            <a:ext cx="814386" cy="586667"/>
          </a:xfrm>
          <a:prstGeom prst="rect">
            <a:avLst/>
          </a:prstGeom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191811"/>
              </p:ext>
            </p:extLst>
          </p:nvPr>
        </p:nvGraphicFramePr>
        <p:xfrm>
          <a:off x="1057275" y="2607636"/>
          <a:ext cx="10333761" cy="2651633"/>
        </p:xfrm>
        <a:graphic>
          <a:graphicData uri="http://schemas.openxmlformats.org/drawingml/2006/table">
            <a:tbl>
              <a:tblPr/>
              <a:tblGrid>
                <a:gridCol w="639013">
                  <a:extLst>
                    <a:ext uri="{9D8B030D-6E8A-4147-A177-3AD203B41FA5}">
                      <a16:colId xmlns:a16="http://schemas.microsoft.com/office/drawing/2014/main" val="576874673"/>
                    </a:ext>
                  </a:extLst>
                </a:gridCol>
                <a:gridCol w="4290519">
                  <a:extLst>
                    <a:ext uri="{9D8B030D-6E8A-4147-A177-3AD203B41FA5}">
                      <a16:colId xmlns:a16="http://schemas.microsoft.com/office/drawing/2014/main" val="2868175687"/>
                    </a:ext>
                  </a:extLst>
                </a:gridCol>
                <a:gridCol w="1551890">
                  <a:extLst>
                    <a:ext uri="{9D8B030D-6E8A-4147-A177-3AD203B41FA5}">
                      <a16:colId xmlns:a16="http://schemas.microsoft.com/office/drawing/2014/main" val="969239445"/>
                    </a:ext>
                  </a:extLst>
                </a:gridCol>
                <a:gridCol w="1515375">
                  <a:extLst>
                    <a:ext uri="{9D8B030D-6E8A-4147-A177-3AD203B41FA5}">
                      <a16:colId xmlns:a16="http://schemas.microsoft.com/office/drawing/2014/main" val="709588201"/>
                    </a:ext>
                  </a:extLst>
                </a:gridCol>
                <a:gridCol w="949392">
                  <a:extLst>
                    <a:ext uri="{9D8B030D-6E8A-4147-A177-3AD203B41FA5}">
                      <a16:colId xmlns:a16="http://schemas.microsoft.com/office/drawing/2014/main" val="2631040523"/>
                    </a:ext>
                  </a:extLst>
                </a:gridCol>
                <a:gridCol w="1387572">
                  <a:extLst>
                    <a:ext uri="{9D8B030D-6E8A-4147-A177-3AD203B41FA5}">
                      <a16:colId xmlns:a16="http://schemas.microsoft.com/office/drawing/2014/main" val="3040163856"/>
                    </a:ext>
                  </a:extLst>
                </a:gridCol>
              </a:tblGrid>
              <a:tr h="710751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RUBRO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DESCRIPCION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PROGRAMADO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EJECUTADO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  <a:br>
                        <a:rPr lang="es-BO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BO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Porcentual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SALDO</a:t>
                      </a:r>
                      <a:br>
                        <a:rPr lang="es-BO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BO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 INGRESO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1522208"/>
                  </a:ext>
                </a:extLst>
              </a:tr>
              <a:tr h="302582">
                <a:tc>
                  <a:txBody>
                    <a:bodyPr/>
                    <a:lstStyle/>
                    <a:p>
                      <a:pPr algn="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VENTA DE BIENES Y SERVICIOS DE LAS ADM. PUBLICAS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1.215.868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914.639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75,23%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301.229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8620032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algn="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SERVICIOS NO TRIBUTARIOS PROPIOS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35.000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4.787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13,68%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30.213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0918451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CONTRIBUCIONES A LA SEGURIDAD SOCIAL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85.024.005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77.529.694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91,19%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7.494.311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958001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35000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DISMINUCIÓN DE OTROS ACTIVOS FINANCIEROS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8.001.002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8.001.002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5806862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r" fontAlgn="b"/>
                      <a:r>
                        <a:rPr lang="es-B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39000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INCREMENTO DE OTROS PASIVOS Y APORTES DE CAPITAL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9.310.000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9.310.000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1829647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TOTALES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103.585.875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95.760.122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92,45%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7.825.753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8156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78026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cto 8"/>
          <p:cNvCxnSpPr/>
          <p:nvPr/>
        </p:nvCxnSpPr>
        <p:spPr>
          <a:xfrm>
            <a:off x="168812" y="0"/>
            <a:ext cx="14068" cy="6858000"/>
          </a:xfrm>
          <a:prstGeom prst="line">
            <a:avLst/>
          </a:prstGeom>
          <a:ln w="381000">
            <a:gradFill>
              <a:gsLst>
                <a:gs pos="0">
                  <a:schemeClr val="accent1">
                    <a:lumMod val="5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2909455" y="768307"/>
            <a:ext cx="8720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BO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EJECUCIÓN PRESUPUESTARIA DE INGRESOS (PROYECTADO VS. EJECUTADO)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617825A-1F20-454A-A6DA-0CF771E7A5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917" y="5998862"/>
            <a:ext cx="2162772" cy="269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ES" altLang="es-BO" sz="1000" dirty="0">
                <a:solidFill>
                  <a:srgbClr val="082A75"/>
                </a:solidFill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FUENTE: Unidad de Presupuestos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545917" y="146395"/>
            <a:ext cx="5024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20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Seguro Social Universitario La Paz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6710" y="6144491"/>
            <a:ext cx="814386" cy="586667"/>
          </a:xfrm>
          <a:prstGeom prst="rect">
            <a:avLst/>
          </a:prstGeom>
        </p:spPr>
      </p:pic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2E4B7F3E-3E29-9040-8D0E-6A5CA55ACB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7455550"/>
              </p:ext>
            </p:extLst>
          </p:nvPr>
        </p:nvGraphicFramePr>
        <p:xfrm>
          <a:off x="1888490" y="1944216"/>
          <a:ext cx="8243570" cy="3973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417925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5098474" y="768307"/>
            <a:ext cx="653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BO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COMPOSICIÓN DE APORTES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9617825A-1F20-454A-A6DA-0CF771E7A5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227" y="5998862"/>
            <a:ext cx="2262159" cy="269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ES" altLang="es-BO" sz="1000" dirty="0">
                <a:solidFill>
                  <a:srgbClr val="082A75"/>
                </a:solidFill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FUENTE: Departamento de Seguros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168812" y="0"/>
            <a:ext cx="5401994" cy="6858000"/>
            <a:chOff x="168812" y="0"/>
            <a:chExt cx="5401994" cy="6858000"/>
          </a:xfrm>
        </p:grpSpPr>
        <p:cxnSp>
          <p:nvCxnSpPr>
            <p:cNvPr id="9" name="Conector recto 8"/>
            <p:cNvCxnSpPr/>
            <p:nvPr/>
          </p:nvCxnSpPr>
          <p:spPr>
            <a:xfrm>
              <a:off x="168812" y="0"/>
              <a:ext cx="14068" cy="6858000"/>
            </a:xfrm>
            <a:prstGeom prst="line">
              <a:avLst/>
            </a:prstGeom>
            <a:ln w="381000">
              <a:gradFill>
                <a:gsLst>
                  <a:gs pos="0">
                    <a:schemeClr val="accent1">
                      <a:lumMod val="5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uadroTexto 15"/>
            <p:cNvSpPr txBox="1"/>
            <p:nvPr/>
          </p:nvSpPr>
          <p:spPr>
            <a:xfrm>
              <a:off x="545917" y="146395"/>
              <a:ext cx="50248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BO" sz="2000" dirty="0">
                  <a:solidFill>
                    <a:schemeClr val="accent1">
                      <a:lumMod val="50000"/>
                    </a:schemeClr>
                  </a:solidFill>
                  <a:latin typeface="Arial Black" panose="020B0A04020102020204" pitchFamily="34" charset="0"/>
                </a:rPr>
                <a:t>Seguro Social Universitario La Paz</a:t>
              </a:r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6710" y="6144491"/>
            <a:ext cx="814386" cy="586667"/>
          </a:xfrm>
          <a:prstGeom prst="rect">
            <a:avLst/>
          </a:prstGeom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2812318"/>
              </p:ext>
            </p:extLst>
          </p:nvPr>
        </p:nvGraphicFramePr>
        <p:xfrm>
          <a:off x="3086100" y="2210435"/>
          <a:ext cx="6391274" cy="2523493"/>
        </p:xfrm>
        <a:graphic>
          <a:graphicData uri="http://schemas.openxmlformats.org/drawingml/2006/table">
            <a:tbl>
              <a:tblPr firstRow="1" firstCol="1" bandRow="1"/>
              <a:tblGrid>
                <a:gridCol w="4010053">
                  <a:extLst>
                    <a:ext uri="{9D8B030D-6E8A-4147-A177-3AD203B41FA5}">
                      <a16:colId xmlns:a16="http://schemas.microsoft.com/office/drawing/2014/main" val="2920945908"/>
                    </a:ext>
                  </a:extLst>
                </a:gridCol>
                <a:gridCol w="1823895">
                  <a:extLst>
                    <a:ext uri="{9D8B030D-6E8A-4147-A177-3AD203B41FA5}">
                      <a16:colId xmlns:a16="http://schemas.microsoft.com/office/drawing/2014/main" val="4092339718"/>
                    </a:ext>
                  </a:extLst>
                </a:gridCol>
                <a:gridCol w="557326">
                  <a:extLst>
                    <a:ext uri="{9D8B030D-6E8A-4147-A177-3AD203B41FA5}">
                      <a16:colId xmlns:a16="http://schemas.microsoft.com/office/drawing/2014/main" val="1211141529"/>
                    </a:ext>
                  </a:extLst>
                </a:gridCol>
              </a:tblGrid>
              <a:tr h="2547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400" b="1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COMPOSICIÓN APORTES</a:t>
                      </a:r>
                      <a:endParaRPr lang="es-BO" sz="1400" b="1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BO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BO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5473204"/>
                  </a:ext>
                </a:extLst>
              </a:tr>
              <a:tr h="254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BO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200" b="1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es-BO" sz="1200" b="1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200" b="1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s-BO" sz="1200" b="1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0807506"/>
                  </a:ext>
                </a:extLst>
              </a:tr>
              <a:tr h="2306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BO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200" b="1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BO" sz="1200" b="1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200" b="1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BO" sz="1200" b="1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6840823"/>
                  </a:ext>
                </a:extLst>
              </a:tr>
              <a:tr h="2547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200" b="0" dirty="0">
                          <a:solidFill>
                            <a:srgbClr val="44546A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 TOTAL SECTOR ACTIVO: Aporte Patronal 10%</a:t>
                      </a:r>
                      <a:endParaRPr lang="es-BO" sz="1200" b="1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200" b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                       69.460.304,34 </a:t>
                      </a:r>
                      <a:endParaRPr lang="es-BO" sz="1200" b="1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200" b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92%</a:t>
                      </a:r>
                      <a:endParaRPr lang="es-BO" sz="1200" b="1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8815404"/>
                  </a:ext>
                </a:extLst>
              </a:tr>
              <a:tr h="2547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200" b="0" dirty="0">
                          <a:solidFill>
                            <a:srgbClr val="44546A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 TOTAL SECTOR PASIVO: Aporte 3%</a:t>
                      </a:r>
                      <a:endParaRPr lang="es-BO" sz="1200" b="1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200" b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                         3.405.429,59 </a:t>
                      </a:r>
                      <a:endParaRPr lang="es-BO" sz="1200" b="1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200" b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5%</a:t>
                      </a:r>
                      <a:endParaRPr lang="es-BO" sz="1200" b="1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7437039"/>
                  </a:ext>
                </a:extLst>
              </a:tr>
              <a:tr h="2547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200" b="0" dirty="0">
                          <a:solidFill>
                            <a:srgbClr val="44546A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TRASPASO DE APORTES</a:t>
                      </a:r>
                      <a:endParaRPr lang="es-BO" sz="1200" b="1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200" b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                         2.499.509,90 </a:t>
                      </a:r>
                      <a:endParaRPr lang="es-BO" sz="1200" b="1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200" b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3%</a:t>
                      </a:r>
                      <a:endParaRPr lang="es-BO" sz="1200" b="1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7039418"/>
                  </a:ext>
                </a:extLst>
              </a:tr>
              <a:tr h="2547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200" b="0" dirty="0">
                          <a:solidFill>
                            <a:srgbClr val="44546A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 TOTAL SEGUROS VOLUNTARIOS</a:t>
                      </a:r>
                      <a:endParaRPr lang="es-BO" sz="1200" b="1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200" b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                            232.098,27 </a:t>
                      </a:r>
                      <a:endParaRPr lang="es-BO" sz="1200" b="1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200" b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es-BO" sz="1200" b="1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2868490"/>
                  </a:ext>
                </a:extLst>
              </a:tr>
              <a:tr h="2547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200" b="1" dirty="0">
                          <a:solidFill>
                            <a:srgbClr val="44546A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 Aportes</a:t>
                      </a:r>
                      <a:endParaRPr lang="es-BO" sz="1200" b="1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200" b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                       75.597.342,10 </a:t>
                      </a:r>
                      <a:endParaRPr lang="es-BO" sz="1200" b="1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200" b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s-BO" sz="1200" b="1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1888748"/>
                  </a:ext>
                </a:extLst>
              </a:tr>
              <a:tr h="2547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200" b="0" dirty="0">
                          <a:solidFill>
                            <a:srgbClr val="44546A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Transferencia al Ministerio de Salud 5%</a:t>
                      </a:r>
                      <a:endParaRPr lang="es-BO" sz="1200" b="1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200" b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                         3.779.867,11 </a:t>
                      </a:r>
                      <a:endParaRPr lang="es-BO" sz="1200" b="1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BO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3263650"/>
                  </a:ext>
                </a:extLst>
              </a:tr>
              <a:tr h="2547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200" b="0" dirty="0">
                          <a:solidFill>
                            <a:srgbClr val="44546A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Transferencia a la ASSUS 0,5%</a:t>
                      </a:r>
                      <a:endParaRPr lang="es-BO" sz="1200" b="1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200" b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                            377.986,71 </a:t>
                      </a:r>
                      <a:endParaRPr lang="es-BO" sz="1200" b="1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BO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00676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37090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5098474" y="768307"/>
            <a:ext cx="6531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BO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EJECUCIÓN PRESUPUESTARIA DE GASTOS (Preliminar)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9617825A-1F20-454A-A6DA-0CF771E7A5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917" y="5998862"/>
            <a:ext cx="2162772" cy="269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ES" altLang="es-BO" sz="1000" dirty="0">
                <a:solidFill>
                  <a:srgbClr val="082A75"/>
                </a:solidFill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FUENTE: Unidad de Presupuestos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168812" y="0"/>
            <a:ext cx="5401994" cy="6858000"/>
            <a:chOff x="168812" y="0"/>
            <a:chExt cx="5401994" cy="6858000"/>
          </a:xfrm>
        </p:grpSpPr>
        <p:cxnSp>
          <p:nvCxnSpPr>
            <p:cNvPr id="9" name="Conector recto 8"/>
            <p:cNvCxnSpPr/>
            <p:nvPr/>
          </p:nvCxnSpPr>
          <p:spPr>
            <a:xfrm>
              <a:off x="168812" y="0"/>
              <a:ext cx="14068" cy="6858000"/>
            </a:xfrm>
            <a:prstGeom prst="line">
              <a:avLst/>
            </a:prstGeom>
            <a:ln w="381000">
              <a:gradFill>
                <a:gsLst>
                  <a:gs pos="0">
                    <a:schemeClr val="accent1">
                      <a:lumMod val="5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uadroTexto 15"/>
            <p:cNvSpPr txBox="1"/>
            <p:nvPr/>
          </p:nvSpPr>
          <p:spPr>
            <a:xfrm>
              <a:off x="545917" y="146395"/>
              <a:ext cx="50248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BO" sz="2000" dirty="0">
                  <a:solidFill>
                    <a:schemeClr val="accent1">
                      <a:lumMod val="50000"/>
                    </a:schemeClr>
                  </a:solidFill>
                  <a:latin typeface="Arial Black" panose="020B0A04020102020204" pitchFamily="34" charset="0"/>
                </a:rPr>
                <a:t>Seguro Social Universitario La Paz</a:t>
              </a:r>
            </a:p>
          </p:txBody>
        </p:sp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6710" y="6144491"/>
            <a:ext cx="814386" cy="586667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206600"/>
              </p:ext>
            </p:extLst>
          </p:nvPr>
        </p:nvGraphicFramePr>
        <p:xfrm>
          <a:off x="1133474" y="2461837"/>
          <a:ext cx="10067925" cy="2943231"/>
        </p:xfrm>
        <a:graphic>
          <a:graphicData uri="http://schemas.openxmlformats.org/drawingml/2006/table">
            <a:tbl>
              <a:tblPr/>
              <a:tblGrid>
                <a:gridCol w="827732">
                  <a:extLst>
                    <a:ext uri="{9D8B030D-6E8A-4147-A177-3AD203B41FA5}">
                      <a16:colId xmlns:a16="http://schemas.microsoft.com/office/drawing/2014/main" val="1028979644"/>
                    </a:ext>
                  </a:extLst>
                </a:gridCol>
                <a:gridCol w="4324478">
                  <a:extLst>
                    <a:ext uri="{9D8B030D-6E8A-4147-A177-3AD203B41FA5}">
                      <a16:colId xmlns:a16="http://schemas.microsoft.com/office/drawing/2014/main" val="96479875"/>
                    </a:ext>
                  </a:extLst>
                </a:gridCol>
                <a:gridCol w="1300722">
                  <a:extLst>
                    <a:ext uri="{9D8B030D-6E8A-4147-A177-3AD203B41FA5}">
                      <a16:colId xmlns:a16="http://schemas.microsoft.com/office/drawing/2014/main" val="2450378367"/>
                    </a:ext>
                  </a:extLst>
                </a:gridCol>
                <a:gridCol w="1300722">
                  <a:extLst>
                    <a:ext uri="{9D8B030D-6E8A-4147-A177-3AD203B41FA5}">
                      <a16:colId xmlns:a16="http://schemas.microsoft.com/office/drawing/2014/main" val="2700148887"/>
                    </a:ext>
                  </a:extLst>
                </a:gridCol>
                <a:gridCol w="1081119">
                  <a:extLst>
                    <a:ext uri="{9D8B030D-6E8A-4147-A177-3AD203B41FA5}">
                      <a16:colId xmlns:a16="http://schemas.microsoft.com/office/drawing/2014/main" val="3026357636"/>
                    </a:ext>
                  </a:extLst>
                </a:gridCol>
                <a:gridCol w="1233152">
                  <a:extLst>
                    <a:ext uri="{9D8B030D-6E8A-4147-A177-3AD203B41FA5}">
                      <a16:colId xmlns:a16="http://schemas.microsoft.com/office/drawing/2014/main" val="1164664694"/>
                    </a:ext>
                  </a:extLst>
                </a:gridCol>
              </a:tblGrid>
              <a:tr h="531108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COD.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DESCRIPCION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PROGRAMADO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EJECUTADO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  <a:br>
                        <a:rPr lang="es-BO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BO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Porcentual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SALDO</a:t>
                      </a:r>
                      <a:br>
                        <a:rPr lang="es-BO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BO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 GASTO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8187774"/>
                  </a:ext>
                </a:extLst>
              </a:tr>
              <a:tr h="265555"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SERVICIOS PERSONALES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51.197.450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43.713.031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85,38%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7.484.419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925567"/>
                  </a:ext>
                </a:extLst>
              </a:tr>
              <a:tr h="265555"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SERVICIOS NO PERSONALES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17.696.933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17.046.657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96,33%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650.276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4265392"/>
                  </a:ext>
                </a:extLst>
              </a:tr>
              <a:tr h="265555"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MATERIALES Y SUMINISTROS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17.392.967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16.937.558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97,38%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455.409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1155992"/>
                  </a:ext>
                </a:extLst>
              </a:tr>
              <a:tr h="265555"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ACTIVOS REALES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1.050.258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790.040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75,22%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260.218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615472"/>
                  </a:ext>
                </a:extLst>
              </a:tr>
              <a:tr h="265555"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ACTIVOS FINANCIEROS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-  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-  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148216"/>
                  </a:ext>
                </a:extLst>
              </a:tr>
              <a:tr h="265555"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60000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PUBLICA Y DISMINUCION DE PASIVOS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9.538.199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9.137.665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95,80%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400.534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6982247"/>
                  </a:ext>
                </a:extLst>
              </a:tr>
              <a:tr h="265555"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70000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3.897.744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3.407.466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87,42%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490.278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0840355"/>
                  </a:ext>
                </a:extLst>
              </a:tr>
              <a:tr h="265555"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90000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2.812.324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2.527.905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89,89%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284.419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798732"/>
                  </a:ext>
                </a:extLst>
              </a:tr>
              <a:tr h="287683"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103.585.875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93.560.322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10.025.553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93507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76416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2868930" y="768307"/>
            <a:ext cx="87612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BO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EJECUCIÓN PRESUPUESTARIA DE </a:t>
            </a:r>
          </a:p>
          <a:p>
            <a:pPr algn="r"/>
            <a:r>
              <a:rPr lang="es-BO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GASTO (PROYECTADO VS. EJECUTADO)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9617825A-1F20-454A-A6DA-0CF771E7A5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917" y="6152597"/>
            <a:ext cx="2162772" cy="269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ES" altLang="es-BO" sz="1000" dirty="0">
                <a:solidFill>
                  <a:srgbClr val="082A75"/>
                </a:solidFill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FUENTE: Unidad de Presupuestos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168812" y="0"/>
            <a:ext cx="5401994" cy="6858000"/>
            <a:chOff x="168812" y="0"/>
            <a:chExt cx="5401994" cy="6858000"/>
          </a:xfrm>
        </p:grpSpPr>
        <p:cxnSp>
          <p:nvCxnSpPr>
            <p:cNvPr id="9" name="Conector recto 8"/>
            <p:cNvCxnSpPr/>
            <p:nvPr/>
          </p:nvCxnSpPr>
          <p:spPr>
            <a:xfrm>
              <a:off x="168812" y="0"/>
              <a:ext cx="14068" cy="6858000"/>
            </a:xfrm>
            <a:prstGeom prst="line">
              <a:avLst/>
            </a:prstGeom>
            <a:ln w="381000">
              <a:gradFill>
                <a:gsLst>
                  <a:gs pos="0">
                    <a:schemeClr val="accent1">
                      <a:lumMod val="5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uadroTexto 15"/>
            <p:cNvSpPr txBox="1"/>
            <p:nvPr/>
          </p:nvSpPr>
          <p:spPr>
            <a:xfrm>
              <a:off x="545917" y="146395"/>
              <a:ext cx="50248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BO" sz="2000" dirty="0">
                  <a:solidFill>
                    <a:schemeClr val="accent1">
                      <a:lumMod val="50000"/>
                    </a:schemeClr>
                  </a:solidFill>
                  <a:latin typeface="Arial Black" panose="020B0A04020102020204" pitchFamily="34" charset="0"/>
                </a:rPr>
                <a:t>Seguro Social Universitario La Paz</a:t>
              </a:r>
            </a:p>
          </p:txBody>
        </p:sp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6710" y="6144491"/>
            <a:ext cx="814386" cy="586667"/>
          </a:xfrm>
          <a:prstGeom prst="rect">
            <a:avLst/>
          </a:prstGeom>
        </p:spPr>
      </p:pic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5ACA6467-82E4-4A40-8F0C-2557F78FBE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8230085"/>
              </p:ext>
            </p:extLst>
          </p:nvPr>
        </p:nvGraphicFramePr>
        <p:xfrm>
          <a:off x="1898015" y="2036390"/>
          <a:ext cx="8303260" cy="3794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377621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5126184" y="932432"/>
            <a:ext cx="653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BO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FLUJO DE CAJA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9617825A-1F20-454A-A6DA-0CF771E7A5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342" y="5998862"/>
            <a:ext cx="1923925" cy="2542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ES" altLang="es-BO" sz="1000" dirty="0">
                <a:solidFill>
                  <a:srgbClr val="082A75"/>
                </a:solidFill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FUENTE: Unidad de Tesorería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168812" y="0"/>
            <a:ext cx="5401994" cy="6858000"/>
            <a:chOff x="168812" y="0"/>
            <a:chExt cx="5401994" cy="6858000"/>
          </a:xfrm>
        </p:grpSpPr>
        <p:cxnSp>
          <p:nvCxnSpPr>
            <p:cNvPr id="9" name="Conector recto 8"/>
            <p:cNvCxnSpPr/>
            <p:nvPr/>
          </p:nvCxnSpPr>
          <p:spPr>
            <a:xfrm>
              <a:off x="168812" y="0"/>
              <a:ext cx="14068" cy="6858000"/>
            </a:xfrm>
            <a:prstGeom prst="line">
              <a:avLst/>
            </a:prstGeom>
            <a:ln w="381000">
              <a:gradFill>
                <a:gsLst>
                  <a:gs pos="0">
                    <a:schemeClr val="accent1">
                      <a:lumMod val="5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uadroTexto 15"/>
            <p:cNvSpPr txBox="1"/>
            <p:nvPr/>
          </p:nvSpPr>
          <p:spPr>
            <a:xfrm>
              <a:off x="545917" y="146395"/>
              <a:ext cx="50248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BO" sz="2000" dirty="0">
                  <a:solidFill>
                    <a:schemeClr val="accent1">
                      <a:lumMod val="50000"/>
                    </a:schemeClr>
                  </a:solidFill>
                  <a:latin typeface="Arial Black" panose="020B0A04020102020204" pitchFamily="34" charset="0"/>
                </a:rPr>
                <a:t>Seguro Social Universitario La Paz</a:t>
              </a:r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6710" y="6144491"/>
            <a:ext cx="814386" cy="586667"/>
          </a:xfrm>
          <a:prstGeom prst="rect">
            <a:avLst/>
          </a:prstGeom>
        </p:spPr>
      </p:pic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0664850"/>
              </p:ext>
            </p:extLst>
          </p:nvPr>
        </p:nvGraphicFramePr>
        <p:xfrm>
          <a:off x="3362325" y="2583974"/>
          <a:ext cx="5915025" cy="2064223"/>
        </p:xfrm>
        <a:graphic>
          <a:graphicData uri="http://schemas.openxmlformats.org/drawingml/2006/table">
            <a:tbl>
              <a:tblPr/>
              <a:tblGrid>
                <a:gridCol w="4018462">
                  <a:extLst>
                    <a:ext uri="{9D8B030D-6E8A-4147-A177-3AD203B41FA5}">
                      <a16:colId xmlns:a16="http://schemas.microsoft.com/office/drawing/2014/main" val="3400031261"/>
                    </a:ext>
                  </a:extLst>
                </a:gridCol>
                <a:gridCol w="1896563">
                  <a:extLst>
                    <a:ext uri="{9D8B030D-6E8A-4147-A177-3AD203B41FA5}">
                      <a16:colId xmlns:a16="http://schemas.microsoft.com/office/drawing/2014/main" val="1663714165"/>
                    </a:ext>
                  </a:extLst>
                </a:gridCol>
              </a:tblGrid>
              <a:tr h="294889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DETALLE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MONTO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6190944"/>
                  </a:ext>
                </a:extLst>
              </a:tr>
              <a:tr h="294889"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Saldo al 31/DIC/20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65.989.474,03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4532218"/>
                  </a:ext>
                </a:extLst>
              </a:tr>
              <a:tr h="294889"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Ingresos 2021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88.615.713,26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8327150"/>
                  </a:ext>
                </a:extLst>
              </a:tr>
              <a:tr h="294889"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Pagos 2021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88.510.724,32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8288492"/>
                  </a:ext>
                </a:extLst>
              </a:tr>
              <a:tr h="294889"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Saldo al 31/DIC/21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66.094.462,97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0298845"/>
                  </a:ext>
                </a:extLst>
              </a:tr>
              <a:tr h="294889">
                <a:tc>
                  <a:txBody>
                    <a:bodyPr/>
                    <a:lstStyle/>
                    <a:p>
                      <a:pPr algn="l" fontAlgn="b"/>
                      <a:endParaRPr lang="es-B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228080"/>
                  </a:ext>
                </a:extLst>
              </a:tr>
              <a:tr h="294889"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Efectivo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104.988,94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83134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7353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/>
        </p:nvSpPr>
        <p:spPr>
          <a:xfrm>
            <a:off x="6134792" y="768307"/>
            <a:ext cx="5495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BO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PLAN OPERATIVO ANUAL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290948" y="1679212"/>
            <a:ext cx="5480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ESPERADOS EN LA GESTIÓN</a:t>
            </a:r>
          </a:p>
        </p:txBody>
      </p:sp>
      <p:sp>
        <p:nvSpPr>
          <p:cNvPr id="11" name="Rectángulo: esquinas redondeadas 1">
            <a:extLst>
              <a:ext uri="{FF2B5EF4-FFF2-40B4-BE49-F238E27FC236}">
                <a16:creationId xmlns:a16="http://schemas.microsoft.com/office/drawing/2014/main" id="{75BD06B3-5772-4192-80A0-E0616378B1E1}"/>
              </a:ext>
            </a:extLst>
          </p:cNvPr>
          <p:cNvSpPr/>
          <p:nvPr/>
        </p:nvSpPr>
        <p:spPr>
          <a:xfrm>
            <a:off x="923674" y="3576837"/>
            <a:ext cx="4634652" cy="98155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s-MX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Lograr la habilitación del hospital como hospital de 2º nivel</a:t>
            </a:r>
          </a:p>
        </p:txBody>
      </p:sp>
      <p:sp>
        <p:nvSpPr>
          <p:cNvPr id="15" name="Rectángulo: esquinas redondeadas 2">
            <a:extLst>
              <a:ext uri="{FF2B5EF4-FFF2-40B4-BE49-F238E27FC236}">
                <a16:creationId xmlns:a16="http://schemas.microsoft.com/office/drawing/2014/main" id="{13F722BF-C81A-498A-8D23-23EA764AC87B}"/>
              </a:ext>
            </a:extLst>
          </p:cNvPr>
          <p:cNvSpPr/>
          <p:nvPr/>
        </p:nvSpPr>
        <p:spPr>
          <a:xfrm>
            <a:off x="923673" y="4867254"/>
            <a:ext cx="4634651" cy="1027226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s-BO" sz="1400" dirty="0">
                <a:latin typeface="Arial" panose="020B0604020202020204" pitchFamily="34" charset="0"/>
                <a:cs typeface="Arial" panose="020B0604020202020204" pitchFamily="34" charset="0"/>
              </a:rPr>
              <a:t>Implementar un modelo de atención integral en salud que satisfaga las necesidades de la población asegurada</a:t>
            </a:r>
          </a:p>
        </p:txBody>
      </p:sp>
      <p:sp>
        <p:nvSpPr>
          <p:cNvPr id="17" name="2 Flecha a la derecha con bandas">
            <a:extLst>
              <a:ext uri="{FF2B5EF4-FFF2-40B4-BE49-F238E27FC236}">
                <a16:creationId xmlns:a16="http://schemas.microsoft.com/office/drawing/2014/main" id="{ACE0E83C-DD15-4662-899C-E0A336ED5730}"/>
              </a:ext>
            </a:extLst>
          </p:cNvPr>
          <p:cNvSpPr/>
          <p:nvPr/>
        </p:nvSpPr>
        <p:spPr>
          <a:xfrm>
            <a:off x="5771783" y="3657046"/>
            <a:ext cx="790942" cy="733979"/>
          </a:xfrm>
          <a:prstGeom prst="stripedRightArrow">
            <a:avLst>
              <a:gd name="adj1" fmla="val 46586"/>
              <a:gd name="adj2" fmla="val 50000"/>
            </a:avLst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1 Rectángulo redondeado">
            <a:extLst>
              <a:ext uri="{FF2B5EF4-FFF2-40B4-BE49-F238E27FC236}">
                <a16:creationId xmlns:a16="http://schemas.microsoft.com/office/drawing/2014/main" id="{FE7F0D91-293C-4869-B762-0C27770888C6}"/>
              </a:ext>
            </a:extLst>
          </p:cNvPr>
          <p:cNvSpPr/>
          <p:nvPr/>
        </p:nvSpPr>
        <p:spPr>
          <a:xfrm>
            <a:off x="923674" y="2406245"/>
            <a:ext cx="4634651" cy="105716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s-BO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Realizar todas las operaciones de funcionamiento en salud hacia una mejora contínua satisfaciendo las necesidades de los asegurados</a:t>
            </a:r>
          </a:p>
        </p:txBody>
      </p:sp>
      <p:sp>
        <p:nvSpPr>
          <p:cNvPr id="21" name="Rectángulo: esquinas redondeadas 1">
            <a:extLst>
              <a:ext uri="{FF2B5EF4-FFF2-40B4-BE49-F238E27FC236}">
                <a16:creationId xmlns:a16="http://schemas.microsoft.com/office/drawing/2014/main" id="{75BD06B3-5772-4192-80A0-E0616378B1E1}"/>
              </a:ext>
            </a:extLst>
          </p:cNvPr>
          <p:cNvSpPr/>
          <p:nvPr/>
        </p:nvSpPr>
        <p:spPr>
          <a:xfrm>
            <a:off x="6719148" y="3584022"/>
            <a:ext cx="4634652" cy="94965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 Del Seguro Social Universitario Habilitado como Establecimiento de 2do Nivel de acuerdo a Resolución Administrativa ASUSS N° 074/2021, del 30 de noviembre de 2021</a:t>
            </a:r>
          </a:p>
        </p:txBody>
      </p:sp>
      <p:sp>
        <p:nvSpPr>
          <p:cNvPr id="22" name="Rectángulo: esquinas redondeadas 2">
            <a:extLst>
              <a:ext uri="{FF2B5EF4-FFF2-40B4-BE49-F238E27FC236}">
                <a16:creationId xmlns:a16="http://schemas.microsoft.com/office/drawing/2014/main" id="{13F722BF-C81A-498A-8D23-23EA764AC87B}"/>
              </a:ext>
            </a:extLst>
          </p:cNvPr>
          <p:cNvSpPr/>
          <p:nvPr/>
        </p:nvSpPr>
        <p:spPr>
          <a:xfrm>
            <a:off x="6719148" y="4692578"/>
            <a:ext cx="4634651" cy="1376579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s-BO" sz="1400" dirty="0">
                <a:latin typeface="Arial" panose="020B0604020202020204" pitchFamily="34" charset="0"/>
                <a:cs typeface="Arial" panose="020B0604020202020204" pitchFamily="34" charset="0"/>
              </a:rPr>
              <a:t>Inicio de implementación de programas de promoción y prevención de la salud (campaña de próstata, campaña de cuello uterino y prevención de cáncer de mama)</a:t>
            </a:r>
          </a:p>
        </p:txBody>
      </p:sp>
      <p:sp>
        <p:nvSpPr>
          <p:cNvPr id="23" name="1 Rectángulo redondeado">
            <a:extLst>
              <a:ext uri="{FF2B5EF4-FFF2-40B4-BE49-F238E27FC236}">
                <a16:creationId xmlns:a16="http://schemas.microsoft.com/office/drawing/2014/main" id="{FE7F0D91-293C-4869-B762-0C27770888C6}"/>
              </a:ext>
            </a:extLst>
          </p:cNvPr>
          <p:cNvSpPr/>
          <p:nvPr/>
        </p:nvSpPr>
        <p:spPr>
          <a:xfrm>
            <a:off x="6719148" y="2406244"/>
            <a:ext cx="4634651" cy="102281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s-BO" sz="1400" dirty="0">
                <a:solidFill>
                  <a:srgbClr val="1825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realizaron 72602 consultas externas, 1040 internaciones,7956 atenciones en emergencias y 5045 atenciones en Consultorio de Respuesta Rápida. 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6311399" y="1679212"/>
            <a:ext cx="5480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ALCANZADOS EN LA GESTIÓN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168812" y="0"/>
            <a:ext cx="7861119" cy="6858000"/>
            <a:chOff x="168812" y="0"/>
            <a:chExt cx="7861119" cy="6858000"/>
          </a:xfrm>
        </p:grpSpPr>
        <p:cxnSp>
          <p:nvCxnSpPr>
            <p:cNvPr id="9" name="Conector recto 8"/>
            <p:cNvCxnSpPr/>
            <p:nvPr/>
          </p:nvCxnSpPr>
          <p:spPr>
            <a:xfrm>
              <a:off x="168812" y="0"/>
              <a:ext cx="14068" cy="6858000"/>
            </a:xfrm>
            <a:prstGeom prst="line">
              <a:avLst/>
            </a:prstGeom>
            <a:ln w="381000">
              <a:gradFill>
                <a:gsLst>
                  <a:gs pos="0">
                    <a:schemeClr val="accent1">
                      <a:lumMod val="5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uadroTexto 15"/>
            <p:cNvSpPr txBox="1"/>
            <p:nvPr/>
          </p:nvSpPr>
          <p:spPr>
            <a:xfrm>
              <a:off x="545917" y="146395"/>
              <a:ext cx="74840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BO" sz="2000" dirty="0">
                  <a:solidFill>
                    <a:schemeClr val="accent1">
                      <a:lumMod val="50000"/>
                    </a:schemeClr>
                  </a:solidFill>
                  <a:latin typeface="Arial Black" panose="020B0A04020102020204" pitchFamily="34" charset="0"/>
                </a:rPr>
                <a:t>Seguro Social Universitario La Paz</a:t>
              </a:r>
            </a:p>
          </p:txBody>
        </p:sp>
      </p:grpSp>
      <p:pic>
        <p:nvPicPr>
          <p:cNvPr id="27" name="Imagen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6710" y="6144491"/>
            <a:ext cx="814386" cy="58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838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3768436" y="961962"/>
            <a:ext cx="7870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BO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CONTRATACIONES Y ADQUISICIONES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9617825A-1F20-454A-A6DA-0CF771E7A5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645" y="5998862"/>
            <a:ext cx="2241319" cy="2542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ES" altLang="es-BO" sz="1000" dirty="0">
                <a:solidFill>
                  <a:srgbClr val="082A75"/>
                </a:solidFill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FUENTE: Unidad de Contrataciones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168812" y="0"/>
            <a:ext cx="5401994" cy="6858000"/>
            <a:chOff x="168812" y="0"/>
            <a:chExt cx="5401994" cy="6858000"/>
          </a:xfrm>
        </p:grpSpPr>
        <p:cxnSp>
          <p:nvCxnSpPr>
            <p:cNvPr id="9" name="Conector recto 8"/>
            <p:cNvCxnSpPr/>
            <p:nvPr/>
          </p:nvCxnSpPr>
          <p:spPr>
            <a:xfrm>
              <a:off x="168812" y="0"/>
              <a:ext cx="14068" cy="6858000"/>
            </a:xfrm>
            <a:prstGeom prst="line">
              <a:avLst/>
            </a:prstGeom>
            <a:ln w="381000">
              <a:gradFill>
                <a:gsLst>
                  <a:gs pos="0">
                    <a:schemeClr val="accent1">
                      <a:lumMod val="5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uadroTexto 15"/>
            <p:cNvSpPr txBox="1"/>
            <p:nvPr/>
          </p:nvSpPr>
          <p:spPr>
            <a:xfrm>
              <a:off x="545917" y="146395"/>
              <a:ext cx="50248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BO" sz="2000" dirty="0">
                  <a:solidFill>
                    <a:schemeClr val="accent1">
                      <a:lumMod val="50000"/>
                    </a:schemeClr>
                  </a:solidFill>
                  <a:latin typeface="Arial Black" panose="020B0A04020102020204" pitchFamily="34" charset="0"/>
                </a:rPr>
                <a:t>Seguro Social Universitario La Paz</a:t>
              </a:r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6710" y="6144491"/>
            <a:ext cx="814386" cy="586667"/>
          </a:xfrm>
          <a:prstGeom prst="rect">
            <a:avLst/>
          </a:prstGeom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9919999"/>
              </p:ext>
            </p:extLst>
          </p:nvPr>
        </p:nvGraphicFramePr>
        <p:xfrm>
          <a:off x="2747964" y="1611006"/>
          <a:ext cx="7862885" cy="4351330"/>
        </p:xfrm>
        <a:graphic>
          <a:graphicData uri="http://schemas.openxmlformats.org/drawingml/2006/table">
            <a:tbl>
              <a:tblPr/>
              <a:tblGrid>
                <a:gridCol w="999396">
                  <a:extLst>
                    <a:ext uri="{9D8B030D-6E8A-4147-A177-3AD203B41FA5}">
                      <a16:colId xmlns:a16="http://schemas.microsoft.com/office/drawing/2014/main" val="3242483874"/>
                    </a:ext>
                  </a:extLst>
                </a:gridCol>
                <a:gridCol w="999396">
                  <a:extLst>
                    <a:ext uri="{9D8B030D-6E8A-4147-A177-3AD203B41FA5}">
                      <a16:colId xmlns:a16="http://schemas.microsoft.com/office/drawing/2014/main" val="4142551964"/>
                    </a:ext>
                  </a:extLst>
                </a:gridCol>
                <a:gridCol w="3997578">
                  <a:extLst>
                    <a:ext uri="{9D8B030D-6E8A-4147-A177-3AD203B41FA5}">
                      <a16:colId xmlns:a16="http://schemas.microsoft.com/office/drawing/2014/main" val="2136704211"/>
                    </a:ext>
                  </a:extLst>
                </a:gridCol>
                <a:gridCol w="955303">
                  <a:extLst>
                    <a:ext uri="{9D8B030D-6E8A-4147-A177-3AD203B41FA5}">
                      <a16:colId xmlns:a16="http://schemas.microsoft.com/office/drawing/2014/main" val="923522495"/>
                    </a:ext>
                  </a:extLst>
                </a:gridCol>
                <a:gridCol w="911212">
                  <a:extLst>
                    <a:ext uri="{9D8B030D-6E8A-4147-A177-3AD203B41FA5}">
                      <a16:colId xmlns:a16="http://schemas.microsoft.com/office/drawing/2014/main" val="3491133874"/>
                    </a:ext>
                  </a:extLst>
                </a:gridCol>
              </a:tblGrid>
              <a:tr h="293605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NORMA</a:t>
                      </a:r>
                    </a:p>
                  </a:txBody>
                  <a:tcPr marL="7032" marR="7032" marT="7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53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MODALIDAD</a:t>
                      </a:r>
                    </a:p>
                  </a:txBody>
                  <a:tcPr marL="7032" marR="7032" marT="7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53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DESCRIPCION </a:t>
                      </a:r>
                    </a:p>
                  </a:txBody>
                  <a:tcPr marL="7032" marR="7032" marT="7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53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7032" marR="7032" marT="7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53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7032" marR="7032" marT="7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5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3291753"/>
                  </a:ext>
                </a:extLst>
              </a:tr>
              <a:tr h="233829">
                <a:tc rowSpan="15"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D. S. Nº 0181 (y modificaciones)</a:t>
                      </a:r>
                      <a:b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NB-SABS</a:t>
                      </a:r>
                    </a:p>
                  </a:txBody>
                  <a:tcPr marL="7032" marR="7032" marT="7032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COMPRAS</a:t>
                      </a:r>
                      <a:b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MENORES</a:t>
                      </a:r>
                      <a:b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 Bs1.- hasta Bs50.000.-</a:t>
                      </a:r>
                    </a:p>
                  </a:txBody>
                  <a:tcPr marL="7032" marR="7032" marT="7032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COMPRAS MENORES GENERALES</a:t>
                      </a:r>
                    </a:p>
                  </a:txBody>
                  <a:tcPr marL="7032" marR="7032" marT="7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</a:t>
                      </a:r>
                    </a:p>
                  </a:txBody>
                  <a:tcPr marL="7032" marR="7032" marT="7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194</a:t>
                      </a:r>
                    </a:p>
                  </a:txBody>
                  <a:tcPr marL="7032" marR="7032" marT="7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0057295"/>
                  </a:ext>
                </a:extLst>
              </a:tr>
              <a:tr h="233829">
                <a:tc v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COMPRAS MENORES DE MEDICAMENTOS E INSUMOS </a:t>
                      </a:r>
                    </a:p>
                  </a:txBody>
                  <a:tcPr marL="7032" marR="7032" marT="7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</a:t>
                      </a:r>
                    </a:p>
                  </a:txBody>
                  <a:tcPr marL="7032" marR="7032" marT="7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</a:t>
                      </a:r>
                    </a:p>
                  </a:txBody>
                  <a:tcPr marL="7032" marR="7032" marT="7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9329104"/>
                  </a:ext>
                </a:extLst>
              </a:tr>
              <a:tr h="233829">
                <a:tc v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COMPRAS MENORES HASTA Bs20.000.- TOTAL</a:t>
                      </a:r>
                    </a:p>
                  </a:txBody>
                  <a:tcPr marL="7032" marR="7032" marT="7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332</a:t>
                      </a:r>
                    </a:p>
                  </a:txBody>
                  <a:tcPr marL="7032" marR="7032" marT="7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</a:p>
                  </a:txBody>
                  <a:tcPr marL="7032" marR="7032" marT="7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2642181"/>
                  </a:ext>
                </a:extLst>
              </a:tr>
              <a:tr h="233829">
                <a:tc v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COMPRAS MENORES GENERALES SICOES</a:t>
                      </a:r>
                    </a:p>
                  </a:txBody>
                  <a:tcPr marL="7032" marR="7032" marT="7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7032" marR="7032" marT="7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032" marR="7032" marT="7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8242263"/>
                  </a:ext>
                </a:extLst>
              </a:tr>
              <a:tr h="233829">
                <a:tc v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COMPRAS DE MEDICAMENTOS E INSUMOS SICOES</a:t>
                      </a:r>
                    </a:p>
                  </a:txBody>
                  <a:tcPr marL="7032" marR="7032" marT="7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7032" marR="7032" marT="7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032" marR="7032" marT="7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2861648"/>
                  </a:ext>
                </a:extLst>
              </a:tr>
              <a:tr h="233829">
                <a:tc v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COMPRAS MENORES HASTA Bs50.000.- TOTAL SICOES</a:t>
                      </a:r>
                    </a:p>
                  </a:txBody>
                  <a:tcPr marL="7032" marR="7032" marT="7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7032" marR="7032" marT="7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7032" marR="7032" marT="7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1604695"/>
                  </a:ext>
                </a:extLst>
              </a:tr>
              <a:tr h="233829">
                <a:tc v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ANPE</a:t>
                      </a:r>
                      <a:b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Mayor a Bs50.000.- hasta 1.000.000.-</a:t>
                      </a:r>
                    </a:p>
                  </a:txBody>
                  <a:tcPr marL="7032" marR="7032" marT="7032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ANPE hasta Bs200.000 GENERALES</a:t>
                      </a:r>
                    </a:p>
                  </a:txBody>
                  <a:tcPr marL="7032" marR="7032" marT="7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032" marR="7032" marT="7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032" marR="7032" marT="7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7315040"/>
                  </a:ext>
                </a:extLst>
              </a:tr>
              <a:tr h="233829">
                <a:tc v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ANPE hasta Bs200.000 MEDICAMENTOS</a:t>
                      </a:r>
                    </a:p>
                  </a:txBody>
                  <a:tcPr marL="7032" marR="7032" marT="7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032" marR="7032" marT="7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032" marR="7032" marT="7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055904"/>
                  </a:ext>
                </a:extLst>
              </a:tr>
              <a:tr h="233829">
                <a:tc v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ANPE hasta Bs200.000 TOTAL</a:t>
                      </a:r>
                    </a:p>
                  </a:txBody>
                  <a:tcPr marL="7032" marR="7032" marT="7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032" marR="7032" marT="7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032" marR="7032" marT="7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666775"/>
                  </a:ext>
                </a:extLst>
              </a:tr>
              <a:tr h="233829">
                <a:tc v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ANPE hasta Bs1.000.000 GENERALES</a:t>
                      </a:r>
                    </a:p>
                  </a:txBody>
                  <a:tcPr marL="7032" marR="7032" marT="7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032" marR="7032" marT="7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032" marR="7032" marT="7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1246839"/>
                  </a:ext>
                </a:extLst>
              </a:tr>
              <a:tr h="233829">
                <a:tc v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ANPE hasta Bs1.000.000 MEDICAMENTOS</a:t>
                      </a:r>
                    </a:p>
                  </a:txBody>
                  <a:tcPr marL="7032" marR="7032" marT="7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032" marR="7032" marT="7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032" marR="7032" marT="7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6598703"/>
                  </a:ext>
                </a:extLst>
              </a:tr>
              <a:tr h="233829">
                <a:tc v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ANPE hasta Bs1000.000 TOTAL</a:t>
                      </a:r>
                    </a:p>
                  </a:txBody>
                  <a:tcPr marL="7032" marR="7032" marT="7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032" marR="7032" marT="7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032" marR="7032" marT="7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21828"/>
                  </a:ext>
                </a:extLst>
              </a:tr>
              <a:tr h="233829">
                <a:tc v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LICITACIÓN</a:t>
                      </a:r>
                      <a:b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PÚBLICA</a:t>
                      </a:r>
                      <a:b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Mayor a Bs1.000.000.-</a:t>
                      </a:r>
                    </a:p>
                  </a:txBody>
                  <a:tcPr marL="7032" marR="7032" marT="7032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LICITACION PUBLICA NACIONAL GENERALES</a:t>
                      </a:r>
                    </a:p>
                  </a:txBody>
                  <a:tcPr marL="7032" marR="7032" marT="7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032" marR="7032" marT="7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32" marR="7032" marT="7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1846198"/>
                  </a:ext>
                </a:extLst>
              </a:tr>
              <a:tr h="233829">
                <a:tc v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LICITACION PUBLICA NACIONAL MEDICAMENTOS</a:t>
                      </a:r>
                    </a:p>
                  </a:txBody>
                  <a:tcPr marL="7032" marR="7032" marT="7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032" marR="7032" marT="7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032" marR="7032" marT="7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0239948"/>
                  </a:ext>
                </a:extLst>
              </a:tr>
              <a:tr h="316461">
                <a:tc v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LICITACIÓN PÚBLICA NACIONAL MAYOR a Bs1.000.000 TOTAL</a:t>
                      </a:r>
                    </a:p>
                  </a:txBody>
                  <a:tcPr marL="7032" marR="7032" marT="7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032" marR="7032" marT="7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032" marR="7032" marT="7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383681"/>
                  </a:ext>
                </a:extLst>
              </a:tr>
              <a:tr h="23382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R/CE-09</a:t>
                      </a:r>
                      <a:b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V8</a:t>
                      </a:r>
                    </a:p>
                  </a:txBody>
                  <a:tcPr marL="7032" marR="7032" marT="7032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</a:t>
                      </a:r>
                    </a:p>
                  </a:txBody>
                  <a:tcPr marL="7032" marR="7032" marT="7032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AUDITORIAS EXTERNAS</a:t>
                      </a:r>
                    </a:p>
                  </a:txBody>
                  <a:tcPr marL="7032" marR="7032" marT="7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32" marR="7032" marT="7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032" marR="7032" marT="7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292424"/>
                  </a:ext>
                </a:extLst>
              </a:tr>
              <a:tr h="233829">
                <a:tc v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 TOTAL</a:t>
                      </a:r>
                    </a:p>
                  </a:txBody>
                  <a:tcPr marL="7032" marR="7032" marT="7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32" marR="7032" marT="7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032" marR="7032" marT="7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77622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61948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>
            <a:extLst>
              <a:ext uri="{FF2B5EF4-FFF2-40B4-BE49-F238E27FC236}">
                <a16:creationId xmlns:a16="http://schemas.microsoft.com/office/drawing/2014/main" id="{9617825A-1F20-454A-A6DA-0CF771E7A5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645" y="5998862"/>
            <a:ext cx="2241319" cy="2542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ES" altLang="es-BO" sz="1000" dirty="0">
                <a:solidFill>
                  <a:srgbClr val="082A75"/>
                </a:solidFill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FUENTE: Unidad de Contrataciones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3823854" y="1094570"/>
            <a:ext cx="7870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BO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CONTRATACIONES Y ADQUISICIONES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168812" y="0"/>
            <a:ext cx="5401994" cy="6858000"/>
            <a:chOff x="168812" y="0"/>
            <a:chExt cx="5401994" cy="6858000"/>
          </a:xfrm>
        </p:grpSpPr>
        <p:cxnSp>
          <p:nvCxnSpPr>
            <p:cNvPr id="9" name="Conector recto 8"/>
            <p:cNvCxnSpPr/>
            <p:nvPr/>
          </p:nvCxnSpPr>
          <p:spPr>
            <a:xfrm>
              <a:off x="168812" y="0"/>
              <a:ext cx="14068" cy="6858000"/>
            </a:xfrm>
            <a:prstGeom prst="line">
              <a:avLst/>
            </a:prstGeom>
            <a:ln w="381000">
              <a:gradFill>
                <a:gsLst>
                  <a:gs pos="0">
                    <a:schemeClr val="accent1">
                      <a:lumMod val="5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uadroTexto 15"/>
            <p:cNvSpPr txBox="1"/>
            <p:nvPr/>
          </p:nvSpPr>
          <p:spPr>
            <a:xfrm>
              <a:off x="545917" y="146395"/>
              <a:ext cx="50248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BO" sz="2000" dirty="0">
                  <a:solidFill>
                    <a:schemeClr val="accent1">
                      <a:lumMod val="50000"/>
                    </a:schemeClr>
                  </a:solidFill>
                  <a:latin typeface="Arial Black" panose="020B0A04020102020204" pitchFamily="34" charset="0"/>
                </a:rPr>
                <a:t>Seguro Social Universitario La Paz</a:t>
              </a:r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6710" y="6144491"/>
            <a:ext cx="814386" cy="586667"/>
          </a:xfrm>
          <a:prstGeom prst="rect">
            <a:avLst/>
          </a:prstGeom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7448520"/>
              </p:ext>
            </p:extLst>
          </p:nvPr>
        </p:nvGraphicFramePr>
        <p:xfrm>
          <a:off x="933449" y="2632580"/>
          <a:ext cx="3771901" cy="1986122"/>
        </p:xfrm>
        <a:graphic>
          <a:graphicData uri="http://schemas.openxmlformats.org/drawingml/2006/table">
            <a:tbl>
              <a:tblPr/>
              <a:tblGrid>
                <a:gridCol w="2571321">
                  <a:extLst>
                    <a:ext uri="{9D8B030D-6E8A-4147-A177-3AD203B41FA5}">
                      <a16:colId xmlns:a16="http://schemas.microsoft.com/office/drawing/2014/main" val="590822442"/>
                    </a:ext>
                  </a:extLst>
                </a:gridCol>
                <a:gridCol w="614470">
                  <a:extLst>
                    <a:ext uri="{9D8B030D-6E8A-4147-A177-3AD203B41FA5}">
                      <a16:colId xmlns:a16="http://schemas.microsoft.com/office/drawing/2014/main" val="3377702002"/>
                    </a:ext>
                  </a:extLst>
                </a:gridCol>
                <a:gridCol w="586110">
                  <a:extLst>
                    <a:ext uri="{9D8B030D-6E8A-4147-A177-3AD203B41FA5}">
                      <a16:colId xmlns:a16="http://schemas.microsoft.com/office/drawing/2014/main" val="559194450"/>
                    </a:ext>
                  </a:extLst>
                </a:gridCol>
              </a:tblGrid>
              <a:tr h="383005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DESCRIPCION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339975"/>
                  </a:ext>
                </a:extLst>
              </a:tr>
              <a:tr h="305028"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COMPRAS MENORES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8890344"/>
                  </a:ext>
                </a:extLst>
              </a:tr>
              <a:tr h="305028"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ANPE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3535368"/>
                  </a:ext>
                </a:extLst>
              </a:tr>
              <a:tr h="305028"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LICITACION PUBLICA NACIONAL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480825"/>
                  </a:ext>
                </a:extLst>
              </a:tr>
              <a:tr h="305028"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2221450"/>
                  </a:ext>
                </a:extLst>
              </a:tr>
              <a:tr h="383005">
                <a:tc>
                  <a:txBody>
                    <a:bodyPr/>
                    <a:lstStyle/>
                    <a:p>
                      <a:pPr algn="ctr" fontAlgn="b"/>
                      <a:r>
                        <a:rPr lang="es-BO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6526579"/>
                  </a:ext>
                </a:extLst>
              </a:tr>
            </a:tbl>
          </a:graphicData>
        </a:graphic>
      </p:graphicFrame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544D8919-E98A-634E-A984-770F8E2BED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0297798"/>
              </p:ext>
            </p:extLst>
          </p:nvPr>
        </p:nvGraphicFramePr>
        <p:xfrm>
          <a:off x="5132633" y="1942505"/>
          <a:ext cx="625602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294280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68812" y="0"/>
            <a:ext cx="5401994" cy="6858000"/>
            <a:chOff x="168812" y="0"/>
            <a:chExt cx="5401994" cy="6858000"/>
          </a:xfrm>
        </p:grpSpPr>
        <p:cxnSp>
          <p:nvCxnSpPr>
            <p:cNvPr id="9" name="Conector recto 8"/>
            <p:cNvCxnSpPr/>
            <p:nvPr/>
          </p:nvCxnSpPr>
          <p:spPr>
            <a:xfrm>
              <a:off x="168812" y="0"/>
              <a:ext cx="14068" cy="6858000"/>
            </a:xfrm>
            <a:prstGeom prst="line">
              <a:avLst/>
            </a:prstGeom>
            <a:ln w="381000">
              <a:gradFill>
                <a:gsLst>
                  <a:gs pos="0">
                    <a:schemeClr val="accent1">
                      <a:lumMod val="5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uadroTexto 15"/>
            <p:cNvSpPr txBox="1"/>
            <p:nvPr/>
          </p:nvSpPr>
          <p:spPr>
            <a:xfrm>
              <a:off x="545917" y="146395"/>
              <a:ext cx="50248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BO" sz="2000" dirty="0">
                  <a:solidFill>
                    <a:schemeClr val="accent1">
                      <a:lumMod val="50000"/>
                    </a:schemeClr>
                  </a:solidFill>
                  <a:latin typeface="Arial Black" panose="020B0A04020102020204" pitchFamily="34" charset="0"/>
                </a:rPr>
                <a:t>Seguro Social Universitario La Paz</a:t>
              </a:r>
            </a:p>
          </p:txBody>
        </p:sp>
      </p:grpSp>
      <p:sp>
        <p:nvSpPr>
          <p:cNvPr id="15" name="CuadroTexto 14"/>
          <p:cNvSpPr txBox="1"/>
          <p:nvPr/>
        </p:nvSpPr>
        <p:spPr>
          <a:xfrm>
            <a:off x="3268981" y="546505"/>
            <a:ext cx="8384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BO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LOGROS ALCANZADOS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667307" y="6437824"/>
            <a:ext cx="3076483" cy="269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ES" sz="1000" dirty="0">
                <a:solidFill>
                  <a:srgbClr val="082A75"/>
                </a:solidFill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Fuente: página web institucional www.ssulapaz.org</a:t>
            </a:r>
            <a:endParaRPr lang="es-BO" sz="1000" dirty="0">
              <a:solidFill>
                <a:srgbClr val="082A75"/>
              </a:solidFill>
              <a:latin typeface="Arial" panose="020B0604020202020204" pitchFamily="34" charset="0"/>
              <a:ea typeface="MS Mincho"/>
              <a:cs typeface="Times New Roman" panose="02020603050405020304" pitchFamily="18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314340" y="2305288"/>
            <a:ext cx="8016748" cy="2247424"/>
          </a:xfrm>
          <a:prstGeom prst="roundRect">
            <a:avLst/>
          </a:prstGeom>
          <a:noFill/>
          <a:ln w="38100">
            <a:solidFill>
              <a:schemeClr val="accent1">
                <a:lumMod val="50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Implementación del Módulo Seguimiento de Liquidaciones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Registro de trámite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Derivación y control del estado del trámite</a:t>
            </a:r>
          </a:p>
          <a:p>
            <a:endParaRPr lang="es-ES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Contratación de Consultorías para la realización de Auditoría Externa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Auditoría Externa a la Gestión 2018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Auditoría Externa al Promes del 2008 al 2020.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6710" y="6144491"/>
            <a:ext cx="814386" cy="58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9784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68812" y="0"/>
            <a:ext cx="5401994" cy="6858000"/>
            <a:chOff x="168812" y="0"/>
            <a:chExt cx="5401994" cy="6858000"/>
          </a:xfrm>
        </p:grpSpPr>
        <p:cxnSp>
          <p:nvCxnSpPr>
            <p:cNvPr id="9" name="Conector recto 8"/>
            <p:cNvCxnSpPr/>
            <p:nvPr/>
          </p:nvCxnSpPr>
          <p:spPr>
            <a:xfrm>
              <a:off x="168812" y="0"/>
              <a:ext cx="14068" cy="6858000"/>
            </a:xfrm>
            <a:prstGeom prst="line">
              <a:avLst/>
            </a:prstGeom>
            <a:ln w="381000">
              <a:gradFill>
                <a:gsLst>
                  <a:gs pos="0">
                    <a:schemeClr val="accent1">
                      <a:lumMod val="5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uadroTexto 15"/>
            <p:cNvSpPr txBox="1"/>
            <p:nvPr/>
          </p:nvSpPr>
          <p:spPr>
            <a:xfrm>
              <a:off x="545917" y="146395"/>
              <a:ext cx="50248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BO" sz="2000" dirty="0">
                  <a:solidFill>
                    <a:schemeClr val="accent1">
                      <a:lumMod val="50000"/>
                    </a:schemeClr>
                  </a:solidFill>
                  <a:latin typeface="Arial Black" panose="020B0A04020102020204" pitchFamily="34" charset="0"/>
                </a:rPr>
                <a:t>Seguro Social Universitario La Paz</a:t>
              </a:r>
            </a:p>
          </p:txBody>
        </p:sp>
      </p:grpSp>
      <p:sp>
        <p:nvSpPr>
          <p:cNvPr id="15" name="CuadroTexto 14"/>
          <p:cNvSpPr txBox="1"/>
          <p:nvPr/>
        </p:nvSpPr>
        <p:spPr>
          <a:xfrm>
            <a:off x="2734491" y="546505"/>
            <a:ext cx="8918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BO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SISTEMAS INFORMÁTICOS</a:t>
            </a:r>
          </a:p>
          <a:p>
            <a:pPr algn="r"/>
            <a:r>
              <a:rPr lang="es-BO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LOGROS ALCANZADOS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836909" y="6377734"/>
            <a:ext cx="2839239" cy="2542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ES" sz="1000" dirty="0">
                <a:solidFill>
                  <a:srgbClr val="082A75"/>
                </a:solidFill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Fuente: Unidad de Tecnologías de Información</a:t>
            </a:r>
            <a:endParaRPr lang="es-BO" sz="1000" dirty="0">
              <a:solidFill>
                <a:srgbClr val="082A75"/>
              </a:solidFill>
              <a:latin typeface="Arial" panose="020B0604020202020204" pitchFamily="34" charset="0"/>
              <a:ea typeface="MS Mincho"/>
              <a:cs typeface="Times New Roman" panose="02020603050405020304" pitchFamily="18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964766" y="1753273"/>
            <a:ext cx="4815049" cy="2247424"/>
          </a:xfrm>
          <a:prstGeom prst="roundRect">
            <a:avLst/>
          </a:prstGeom>
          <a:noFill/>
          <a:ln w="38100">
            <a:solidFill>
              <a:schemeClr val="accent1">
                <a:lumMod val="50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Continuación del desarrollo del Sistema Integrado de Gestión Hospitalaria (S.I.G.H.O.), con la implementación de los módulos: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Módulo de Farmacia y Almacén de Medicamentos.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Módulo de Kardex Contable Valorado.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6710" y="6144491"/>
            <a:ext cx="814386" cy="58666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941DF5B-08DE-4F78-B34C-7CDDB3FEA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437" y="1070391"/>
            <a:ext cx="2773299" cy="147955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E5765B3-8CC0-401A-A85D-CEA17F4742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3715" y="1454170"/>
            <a:ext cx="3571342" cy="147955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EA26342-8C83-4EB0-9D35-25E55D4F11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6730" y="2201372"/>
            <a:ext cx="2406691" cy="1394919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A5DC8F80-6AE1-467D-B936-D0FA08CF513A}"/>
              </a:ext>
            </a:extLst>
          </p:cNvPr>
          <p:cNvSpPr txBox="1"/>
          <p:nvPr/>
        </p:nvSpPr>
        <p:spPr>
          <a:xfrm>
            <a:off x="6964766" y="4104318"/>
            <a:ext cx="4815049" cy="1021556"/>
          </a:xfrm>
          <a:prstGeom prst="roundRect">
            <a:avLst/>
          </a:prstGeom>
          <a:noFill/>
          <a:ln w="38100">
            <a:solidFill>
              <a:schemeClr val="accent1">
                <a:lumMod val="50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Módulo de Consulta Externa.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Módulo Historial Clínico Electrónico.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Módulo de Bajas Médicas en línea.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09E520F3-8ADA-49BA-8508-49ECDD4E55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227" y="3411624"/>
            <a:ext cx="3412212" cy="147955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F1FA6E8D-D1BA-45D7-AEB3-B00B1BAAC3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3715" y="4026825"/>
            <a:ext cx="4481309" cy="1728709"/>
          </a:xfrm>
          <a:prstGeom prst="rect">
            <a:avLst/>
          </a:prstGeom>
        </p:spPr>
      </p:pic>
      <p:sp>
        <p:nvSpPr>
          <p:cNvPr id="21" name="Elipse 20">
            <a:extLst>
              <a:ext uri="{FF2B5EF4-FFF2-40B4-BE49-F238E27FC236}">
                <a16:creationId xmlns:a16="http://schemas.microsoft.com/office/drawing/2014/main" id="{E1E6F13F-1539-4DE8-8AF0-323FC013D95D}"/>
              </a:ext>
            </a:extLst>
          </p:cNvPr>
          <p:cNvSpPr/>
          <p:nvPr/>
        </p:nvSpPr>
        <p:spPr>
          <a:xfrm>
            <a:off x="878112" y="3526984"/>
            <a:ext cx="382865" cy="341863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E8CADC2B-BB70-4009-89B4-16EC62B9AA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6287" y="4361843"/>
            <a:ext cx="2800745" cy="1771900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494C18F4-1D8C-4008-9DFF-6560BAA0C5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32399" y="5358280"/>
            <a:ext cx="3838094" cy="10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445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68812" y="0"/>
            <a:ext cx="5401994" cy="6858000"/>
            <a:chOff x="168812" y="0"/>
            <a:chExt cx="5401994" cy="6858000"/>
          </a:xfrm>
        </p:grpSpPr>
        <p:cxnSp>
          <p:nvCxnSpPr>
            <p:cNvPr id="9" name="Conector recto 8"/>
            <p:cNvCxnSpPr/>
            <p:nvPr/>
          </p:nvCxnSpPr>
          <p:spPr>
            <a:xfrm>
              <a:off x="168812" y="0"/>
              <a:ext cx="14068" cy="6858000"/>
            </a:xfrm>
            <a:prstGeom prst="line">
              <a:avLst/>
            </a:prstGeom>
            <a:ln w="381000">
              <a:gradFill>
                <a:gsLst>
                  <a:gs pos="0">
                    <a:schemeClr val="accent1">
                      <a:lumMod val="5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uadroTexto 15"/>
            <p:cNvSpPr txBox="1"/>
            <p:nvPr/>
          </p:nvSpPr>
          <p:spPr>
            <a:xfrm>
              <a:off x="545917" y="146395"/>
              <a:ext cx="50248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BO" sz="2000" dirty="0">
                  <a:solidFill>
                    <a:schemeClr val="accent1">
                      <a:lumMod val="50000"/>
                    </a:schemeClr>
                  </a:solidFill>
                  <a:latin typeface="Arial Black" panose="020B0A04020102020204" pitchFamily="34" charset="0"/>
                </a:rPr>
                <a:t>Seguro Social Universitario La Paz</a:t>
              </a:r>
            </a:p>
          </p:txBody>
        </p:sp>
      </p:grpSp>
      <p:sp>
        <p:nvSpPr>
          <p:cNvPr id="15" name="CuadroTexto 14"/>
          <p:cNvSpPr txBox="1"/>
          <p:nvPr/>
        </p:nvSpPr>
        <p:spPr>
          <a:xfrm>
            <a:off x="3268981" y="546505"/>
            <a:ext cx="83840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BO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SISTEMAS INFORMÁTICOS</a:t>
            </a:r>
          </a:p>
          <a:p>
            <a:pPr algn="r"/>
            <a:r>
              <a:rPr lang="es-BO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LOGROS ALCANZADOS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6964764" y="2092982"/>
            <a:ext cx="4815049" cy="715089"/>
          </a:xfrm>
          <a:prstGeom prst="roundRect">
            <a:avLst/>
          </a:prstGeom>
          <a:noFill/>
          <a:ln w="38100">
            <a:solidFill>
              <a:schemeClr val="accent1">
                <a:lumMod val="50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Módulo de Afiliación de Estudiantes.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Módulo Certificado de Afiliación en línea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6710" y="6144491"/>
            <a:ext cx="814386" cy="586667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E180FD05-20BB-4222-8C87-85938C804D18}"/>
              </a:ext>
            </a:extLst>
          </p:cNvPr>
          <p:cNvSpPr/>
          <p:nvPr/>
        </p:nvSpPr>
        <p:spPr>
          <a:xfrm>
            <a:off x="834233" y="6437824"/>
            <a:ext cx="2839239" cy="2542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ES" sz="1000" dirty="0">
                <a:solidFill>
                  <a:srgbClr val="082A75"/>
                </a:solidFill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Fuente: Unidad de Tecnologías de Información</a:t>
            </a:r>
            <a:endParaRPr lang="es-BO" sz="1000" dirty="0">
              <a:solidFill>
                <a:srgbClr val="082A75"/>
              </a:solidFill>
              <a:latin typeface="Arial" panose="020B0604020202020204" pitchFamily="34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C956768-6D6B-4E18-9707-9ED3D5B1A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724" y="1242711"/>
            <a:ext cx="3389070" cy="77054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EA979AE-DEC5-4793-9DB0-4EF0F69B4B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8548" y="1104211"/>
            <a:ext cx="1615311" cy="2089787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24867CBF-B888-492B-A307-B89EE6B27008}"/>
              </a:ext>
            </a:extLst>
          </p:cNvPr>
          <p:cNvSpPr/>
          <p:nvPr/>
        </p:nvSpPr>
        <p:spPr>
          <a:xfrm>
            <a:off x="2729259" y="2601041"/>
            <a:ext cx="1694535" cy="133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63EA726-2E48-44E9-BA05-E79C08577838}"/>
              </a:ext>
            </a:extLst>
          </p:cNvPr>
          <p:cNvSpPr txBox="1"/>
          <p:nvPr/>
        </p:nvSpPr>
        <p:spPr>
          <a:xfrm>
            <a:off x="6964763" y="3338975"/>
            <a:ext cx="4815049" cy="1634490"/>
          </a:xfrm>
          <a:prstGeom prst="roundRect">
            <a:avLst/>
          </a:prstGeom>
          <a:noFill/>
          <a:ln w="38100">
            <a:solidFill>
              <a:schemeClr val="accent1">
                <a:lumMod val="50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Módulo Administración de Médicos y Horarios.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Módulo de Programación de vacunas.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Módulo de Seguimiento de Documentos (Liquidaciones).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C3859CB5-C9F4-43EF-85F9-3A0595B864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5321" y="1928107"/>
            <a:ext cx="1464503" cy="1759929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8DA5A4AA-09D7-4287-9207-F30960F0AA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1604" y="2371225"/>
            <a:ext cx="3234600" cy="967750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9CD8B80A-7133-45BE-8768-C486C2FA12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6823" y="3860515"/>
            <a:ext cx="3145065" cy="163449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5DE2D7EB-668C-4FCA-981D-EF3D3B24B2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28124" y="4074312"/>
            <a:ext cx="3234600" cy="1659939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5493212E-44C6-4ACC-8CA4-DC85ABB9C6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5321" y="5001044"/>
            <a:ext cx="3803192" cy="138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6246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68812" y="0"/>
            <a:ext cx="5401994" cy="6858000"/>
            <a:chOff x="168812" y="0"/>
            <a:chExt cx="5401994" cy="6858000"/>
          </a:xfrm>
        </p:grpSpPr>
        <p:cxnSp>
          <p:nvCxnSpPr>
            <p:cNvPr id="9" name="Conector recto 8"/>
            <p:cNvCxnSpPr/>
            <p:nvPr/>
          </p:nvCxnSpPr>
          <p:spPr>
            <a:xfrm>
              <a:off x="168812" y="0"/>
              <a:ext cx="14068" cy="6858000"/>
            </a:xfrm>
            <a:prstGeom prst="line">
              <a:avLst/>
            </a:prstGeom>
            <a:ln w="381000">
              <a:gradFill>
                <a:gsLst>
                  <a:gs pos="0">
                    <a:schemeClr val="accent1">
                      <a:lumMod val="5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uadroTexto 15"/>
            <p:cNvSpPr txBox="1"/>
            <p:nvPr/>
          </p:nvSpPr>
          <p:spPr>
            <a:xfrm>
              <a:off x="545917" y="146395"/>
              <a:ext cx="50248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BO" sz="2000" dirty="0">
                  <a:solidFill>
                    <a:schemeClr val="accent1">
                      <a:lumMod val="50000"/>
                    </a:schemeClr>
                  </a:solidFill>
                  <a:latin typeface="Arial Black" panose="020B0A04020102020204" pitchFamily="34" charset="0"/>
                </a:rPr>
                <a:t>Seguro Social Universitario La Paz</a:t>
              </a:r>
            </a:p>
          </p:txBody>
        </p:sp>
      </p:grpSp>
      <p:sp>
        <p:nvSpPr>
          <p:cNvPr id="15" name="CuadroTexto 14"/>
          <p:cNvSpPr txBox="1"/>
          <p:nvPr/>
        </p:nvSpPr>
        <p:spPr>
          <a:xfrm>
            <a:off x="3268981" y="546505"/>
            <a:ext cx="83840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BO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AUDITORÍA INTERNA</a:t>
            </a:r>
          </a:p>
          <a:p>
            <a:pPr algn="r"/>
            <a:endParaRPr lang="es-BO" sz="28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6710" y="6144491"/>
            <a:ext cx="814386" cy="586667"/>
          </a:xfrm>
          <a:prstGeom prst="rect">
            <a:avLst/>
          </a:prstGeom>
        </p:spPr>
      </p:pic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951964"/>
              </p:ext>
            </p:extLst>
          </p:nvPr>
        </p:nvGraphicFramePr>
        <p:xfrm>
          <a:off x="1524000" y="1692817"/>
          <a:ext cx="9074331" cy="3907727"/>
        </p:xfrm>
        <a:graphic>
          <a:graphicData uri="http://schemas.openxmlformats.org/drawingml/2006/table">
            <a:tbl>
              <a:tblPr firstRow="1" firstCol="1" bandRow="1"/>
              <a:tblGrid>
                <a:gridCol w="735290">
                  <a:extLst>
                    <a:ext uri="{9D8B030D-6E8A-4147-A177-3AD203B41FA5}">
                      <a16:colId xmlns:a16="http://schemas.microsoft.com/office/drawing/2014/main" val="722545250"/>
                    </a:ext>
                  </a:extLst>
                </a:gridCol>
                <a:gridCol w="8339041">
                  <a:extLst>
                    <a:ext uri="{9D8B030D-6E8A-4147-A177-3AD203B41FA5}">
                      <a16:colId xmlns:a16="http://schemas.microsoft.com/office/drawing/2014/main" val="344033147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6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N°</a:t>
                      </a:r>
                      <a:endParaRPr lang="es-BO" sz="1600" b="1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6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ACTIVIDADES</a:t>
                      </a:r>
                      <a:endParaRPr lang="es-BO" sz="1600" b="1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9376727"/>
                  </a:ext>
                </a:extLst>
              </a:tr>
              <a:tr h="1009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600" b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BO" sz="1600" b="1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600" b="1" u="sng" dirty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Auditorias por Mandato Legal</a:t>
                      </a:r>
                      <a:endParaRPr lang="es-BO" sz="1600" b="1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3958803"/>
                  </a:ext>
                </a:extLst>
              </a:tr>
              <a:tr h="63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600" b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BO" sz="1600" b="1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600" b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Auditoría de Confiabilidad de los Registros y Estados Financieros, gestión 2020.</a:t>
                      </a:r>
                      <a:endParaRPr lang="es-BO" sz="1600" b="1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7853455"/>
                  </a:ext>
                </a:extLst>
              </a:tr>
              <a:tr h="444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600" b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BO" sz="1600" b="1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600" b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Relevamiento de Información Específica sobre el Cumplimiento del Procedimiento para la Presentación Oportuna de la Declaración Jurada de Bienes y rentas en el Seguro Social Universitario La Paz, gestiones 2019 y 2020.</a:t>
                      </a:r>
                      <a:endParaRPr lang="es-BO" sz="1600" b="1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7981930"/>
                  </a:ext>
                </a:extLst>
              </a:tr>
              <a:tr h="971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600" b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BO" sz="1600" b="1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600" b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Relevamiento de información Específica sobre la Posible Existencia Percepción de Sueldos por parte de los funcionarios del Seguro Social Universitario La Paz, gestión 2020. </a:t>
                      </a:r>
                      <a:endParaRPr lang="es-BO" sz="1600" b="1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9994703"/>
                  </a:ext>
                </a:extLst>
              </a:tr>
              <a:tr h="63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600" b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BO" sz="1600" b="1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600" b="1" u="sng" dirty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Auditorias Especiales</a:t>
                      </a:r>
                      <a:endParaRPr lang="es-BO" sz="1600" b="1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0976109"/>
                  </a:ext>
                </a:extLst>
              </a:tr>
              <a:tr h="1193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600" b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BO" sz="1600" b="1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600" b="0" dirty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Auditoria Especial de Cumplimiento Control y Conciliación de datos Liquidados en las Planillas Salariales y los Registros Individuales de cada funcionario del Seguro Social Universitario La Paz, gestiones 2017, 2018, 2019 y 2020.</a:t>
                      </a:r>
                      <a:endParaRPr lang="es-BO" sz="1600" b="1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7767528"/>
                  </a:ext>
                </a:extLst>
              </a:tr>
              <a:tr h="50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600" b="1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600" b="0" dirty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Informe preliminar de auditoria especial sobre cumplimiento de deberes formales tributarios ante el Servicio de Impuestos Nacionales- Distrital La Paz - gestiones 2004 al 2010. </a:t>
                      </a:r>
                      <a:endParaRPr lang="es-BO" sz="1600" b="1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91599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61428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68812" y="0"/>
            <a:ext cx="5401994" cy="6858000"/>
            <a:chOff x="168812" y="0"/>
            <a:chExt cx="5401994" cy="6858000"/>
          </a:xfrm>
        </p:grpSpPr>
        <p:cxnSp>
          <p:nvCxnSpPr>
            <p:cNvPr id="9" name="Conector recto 8"/>
            <p:cNvCxnSpPr/>
            <p:nvPr/>
          </p:nvCxnSpPr>
          <p:spPr>
            <a:xfrm>
              <a:off x="168812" y="0"/>
              <a:ext cx="14068" cy="6858000"/>
            </a:xfrm>
            <a:prstGeom prst="line">
              <a:avLst/>
            </a:prstGeom>
            <a:ln w="381000">
              <a:gradFill>
                <a:gsLst>
                  <a:gs pos="0">
                    <a:schemeClr val="accent1">
                      <a:lumMod val="5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uadroTexto 15"/>
            <p:cNvSpPr txBox="1"/>
            <p:nvPr/>
          </p:nvSpPr>
          <p:spPr>
            <a:xfrm>
              <a:off x="545917" y="146395"/>
              <a:ext cx="50248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BO" sz="2000" dirty="0">
                  <a:solidFill>
                    <a:schemeClr val="accent1">
                      <a:lumMod val="50000"/>
                    </a:schemeClr>
                  </a:solidFill>
                  <a:latin typeface="Arial Black" panose="020B0A04020102020204" pitchFamily="34" charset="0"/>
                </a:rPr>
                <a:t>Seguro Social Universitario La Paz</a:t>
              </a:r>
            </a:p>
          </p:txBody>
        </p:sp>
      </p:grpSp>
      <p:sp>
        <p:nvSpPr>
          <p:cNvPr id="15" name="CuadroTexto 14"/>
          <p:cNvSpPr txBox="1"/>
          <p:nvPr/>
        </p:nvSpPr>
        <p:spPr>
          <a:xfrm>
            <a:off x="3268981" y="546505"/>
            <a:ext cx="83840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BO" sz="2800" dirty="0">
                <a:solidFill>
                  <a:srgbClr val="314C6D"/>
                </a:solidFill>
                <a:latin typeface="Arial Black" panose="020B0A04020102020204" pitchFamily="34" charset="0"/>
              </a:rPr>
              <a:t>ASESORÍA JURÍDICA</a:t>
            </a:r>
          </a:p>
          <a:p>
            <a:pPr algn="r"/>
            <a:endParaRPr lang="es-BO" sz="2800" dirty="0">
              <a:solidFill>
                <a:srgbClr val="314C6D"/>
              </a:solidFill>
              <a:latin typeface="Arial Black" panose="020B0A04020102020204" pitchFamily="34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6710" y="6144491"/>
            <a:ext cx="814386" cy="586667"/>
          </a:xfrm>
          <a:prstGeom prst="rect">
            <a:avLst/>
          </a:prstGeom>
        </p:spPr>
      </p:pic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3428461"/>
              </p:ext>
            </p:extLst>
          </p:nvPr>
        </p:nvGraphicFramePr>
        <p:xfrm>
          <a:off x="2091009" y="4672307"/>
          <a:ext cx="8297362" cy="1472184"/>
        </p:xfrm>
        <a:graphic>
          <a:graphicData uri="http://schemas.openxmlformats.org/drawingml/2006/table">
            <a:tbl>
              <a:tblPr firstRow="1" firstCol="1" bandRow="1"/>
              <a:tblGrid>
                <a:gridCol w="3095027">
                  <a:extLst>
                    <a:ext uri="{9D8B030D-6E8A-4147-A177-3AD203B41FA5}">
                      <a16:colId xmlns:a16="http://schemas.microsoft.com/office/drawing/2014/main" val="1143920157"/>
                    </a:ext>
                  </a:extLst>
                </a:gridCol>
                <a:gridCol w="1488128">
                  <a:extLst>
                    <a:ext uri="{9D8B030D-6E8A-4147-A177-3AD203B41FA5}">
                      <a16:colId xmlns:a16="http://schemas.microsoft.com/office/drawing/2014/main" val="1368009842"/>
                    </a:ext>
                  </a:extLst>
                </a:gridCol>
                <a:gridCol w="3714207">
                  <a:extLst>
                    <a:ext uri="{9D8B030D-6E8A-4147-A177-3AD203B41FA5}">
                      <a16:colId xmlns:a16="http://schemas.microsoft.com/office/drawing/2014/main" val="1702092842"/>
                    </a:ext>
                  </a:extLst>
                </a:gridCol>
              </a:tblGrid>
              <a:tr h="1752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200" b="1">
                          <a:solidFill>
                            <a:srgbClr val="FFFFFF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ACTIVIDAD OBJ. POA 2021</a:t>
                      </a:r>
                      <a:endParaRPr lang="es-BO" sz="2400" b="1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200" b="1">
                          <a:solidFill>
                            <a:srgbClr val="FFFFFF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INDICADOR GESTION 2021</a:t>
                      </a:r>
                      <a:endParaRPr lang="es-BO" sz="2400" b="1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200" b="1">
                          <a:solidFill>
                            <a:srgbClr val="FFFFFF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OBSERVACIONES</a:t>
                      </a:r>
                      <a:endParaRPr lang="es-BO" sz="2400" b="1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104229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200" b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Ordinario civil de reivindicación de posesión (Edificio Becker) </a:t>
                      </a:r>
                      <a:endParaRPr lang="es-BO" sz="2400" b="1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200" b="0" dirty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proceso</a:t>
                      </a:r>
                      <a:endParaRPr lang="es-BO" sz="2400" b="1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200" b="0" dirty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Proceso en trámite </a:t>
                      </a:r>
                      <a:endParaRPr lang="es-BO" sz="2400" b="1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6256235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200" b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Acciones de Amparos</a:t>
                      </a:r>
                      <a:endParaRPr lang="es-BO" sz="2400" b="1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200" b="0" dirty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BO" sz="2400" b="1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200" b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contra el SSU y 1 SSU c/ Sala Social Primera. En revisión en el tribunal Constitucional Plurinacional</a:t>
                      </a:r>
                      <a:endParaRPr lang="es-BO" sz="2400" b="1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5738612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200" b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Acciones de Libertad</a:t>
                      </a:r>
                      <a:endParaRPr lang="es-BO" sz="2400" b="1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200" b="0" dirty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BO" sz="2400" b="1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200" b="0" dirty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 revisión en el tribunal Constitucional Plurinacional</a:t>
                      </a:r>
                      <a:endParaRPr lang="es-BO" sz="2400" b="1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2981432"/>
                  </a:ext>
                </a:extLst>
              </a:tr>
            </a:tbl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5592689"/>
              </p:ext>
            </p:extLst>
          </p:nvPr>
        </p:nvGraphicFramePr>
        <p:xfrm>
          <a:off x="1515291" y="1900722"/>
          <a:ext cx="9448799" cy="2457430"/>
        </p:xfrm>
        <a:graphic>
          <a:graphicData uri="http://schemas.openxmlformats.org/drawingml/2006/table">
            <a:tbl>
              <a:tblPr firstRow="1" firstCol="1" bandRow="1"/>
              <a:tblGrid>
                <a:gridCol w="3524528">
                  <a:extLst>
                    <a:ext uri="{9D8B030D-6E8A-4147-A177-3AD203B41FA5}">
                      <a16:colId xmlns:a16="http://schemas.microsoft.com/office/drawing/2014/main" val="2168416562"/>
                    </a:ext>
                  </a:extLst>
                </a:gridCol>
                <a:gridCol w="1694638">
                  <a:extLst>
                    <a:ext uri="{9D8B030D-6E8A-4147-A177-3AD203B41FA5}">
                      <a16:colId xmlns:a16="http://schemas.microsoft.com/office/drawing/2014/main" val="4242508830"/>
                    </a:ext>
                  </a:extLst>
                </a:gridCol>
                <a:gridCol w="4229633">
                  <a:extLst>
                    <a:ext uri="{9D8B030D-6E8A-4147-A177-3AD203B41FA5}">
                      <a16:colId xmlns:a16="http://schemas.microsoft.com/office/drawing/2014/main" val="1646112620"/>
                    </a:ext>
                  </a:extLst>
                </a:gridCol>
              </a:tblGrid>
              <a:tr h="3765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200" b="1">
                          <a:solidFill>
                            <a:srgbClr val="FFFFFF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ACTIVIDAD OBJ. POA 2021</a:t>
                      </a:r>
                      <a:endParaRPr lang="es-BO" sz="2400" b="1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200" b="1">
                          <a:solidFill>
                            <a:srgbClr val="FFFFFF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INDICADOR GESTION 2021</a:t>
                      </a:r>
                      <a:endParaRPr lang="es-BO" sz="2400" b="1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200" b="1">
                          <a:solidFill>
                            <a:srgbClr val="FFFFFF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OBSERVACIONES</a:t>
                      </a:r>
                      <a:endParaRPr lang="es-BO" sz="2400" b="1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503796"/>
                  </a:ext>
                </a:extLst>
              </a:tr>
              <a:tr h="1968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200" b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COACTIVOS FISCALES</a:t>
                      </a:r>
                      <a:endParaRPr lang="es-BO" sz="2400" b="1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200" b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 PROCESOS</a:t>
                      </a:r>
                      <a:endParaRPr lang="es-BO" sz="2400" b="1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200" b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 PROCESOS EN TRÁMITE </a:t>
                      </a:r>
                      <a:endParaRPr lang="es-BO" sz="2400" b="1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6461996"/>
                  </a:ext>
                </a:extLst>
              </a:tr>
              <a:tr h="1882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200" b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PROCESOS LABORALES</a:t>
                      </a:r>
                      <a:endParaRPr lang="es-BO" sz="2400" b="1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200" b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Nº PROCESOS</a:t>
                      </a:r>
                      <a:endParaRPr lang="es-BO" sz="2400" b="1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200" b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PROCESOS EN TRÁMITE</a:t>
                      </a:r>
                      <a:endParaRPr lang="es-BO" sz="2400" b="1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0831125"/>
                  </a:ext>
                </a:extLst>
              </a:tr>
              <a:tr h="3765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200" b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COACTIVOS SOCIALES POR COBRO DE APORTES</a:t>
                      </a:r>
                      <a:endParaRPr lang="es-BO" sz="2400" b="1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200" b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PROCESOS</a:t>
                      </a:r>
                      <a:endParaRPr lang="es-BO" sz="2400" b="1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200" b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PROCESOS EN TRÁMITE.</a:t>
                      </a:r>
                      <a:endParaRPr lang="es-BO" sz="2400" b="1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2558198"/>
                  </a:ext>
                </a:extLst>
              </a:tr>
              <a:tr h="3543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200" b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COACTIVOS DE LA SEGURIDAD SOCIAL</a:t>
                      </a:r>
                      <a:endParaRPr lang="es-BO" sz="2400" b="1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200" b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PROCESO</a:t>
                      </a:r>
                      <a:endParaRPr lang="es-BO" sz="2400" b="1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200" b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PROCESO EN TRÁMITE</a:t>
                      </a:r>
                      <a:endParaRPr lang="es-BO" sz="2400" b="1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2533758"/>
                  </a:ext>
                </a:extLst>
              </a:tr>
              <a:tr h="3765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200" b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COACTIVOS SOCIALES POR PRESTACIONES</a:t>
                      </a:r>
                      <a:endParaRPr lang="es-BO" sz="2400" b="1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200" b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PROCESOS</a:t>
                      </a:r>
                      <a:endParaRPr lang="es-BO" sz="2400" b="1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200" b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DEMANDANTE SSU Y 1 DEMANDANTE CNS C/ SSU. 8 PROCESOS EN TRÁMITE</a:t>
                      </a:r>
                      <a:endParaRPr lang="es-BO" sz="2400" b="1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5374310"/>
                  </a:ext>
                </a:extLst>
              </a:tr>
              <a:tr h="1882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200" b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PENALES</a:t>
                      </a:r>
                      <a:endParaRPr lang="es-BO" sz="2400" b="1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200" b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PROCESOS</a:t>
                      </a:r>
                      <a:endParaRPr lang="es-BO" sz="2400" b="1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200" b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EN TRAMITE</a:t>
                      </a:r>
                      <a:endParaRPr lang="es-BO" sz="2400" b="1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8538120"/>
                  </a:ext>
                </a:extLst>
              </a:tr>
              <a:tr h="1968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200" b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DEMANDAS MINISTERIO DE TRABAJO</a:t>
                      </a:r>
                      <a:endParaRPr lang="es-BO" sz="2400" b="1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200" b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 PROCESOS</a:t>
                      </a:r>
                      <a:endParaRPr lang="es-BO" sz="2400" b="1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200" b="0" dirty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CONCLUIDOS Y 6 EN TRAMITE</a:t>
                      </a:r>
                      <a:endParaRPr lang="es-BO" sz="2400" b="1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55613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95976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stomShape 1"/>
          <p:cNvSpPr/>
          <p:nvPr/>
        </p:nvSpPr>
        <p:spPr>
          <a:xfrm>
            <a:off x="715224" y="1200727"/>
            <a:ext cx="10882265" cy="410094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el marco del equilibrio social y financiero, constituye el proceso de la reingeniería de motivación estructural para coadyuvar en la mejora continua de nuestros servicios…</a:t>
            </a:r>
            <a:endParaRPr sz="4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168812" y="0"/>
            <a:ext cx="5401994" cy="6858000"/>
            <a:chOff x="168812" y="0"/>
            <a:chExt cx="5401994" cy="6858000"/>
          </a:xfrm>
        </p:grpSpPr>
        <p:cxnSp>
          <p:nvCxnSpPr>
            <p:cNvPr id="9" name="Conector recto 8"/>
            <p:cNvCxnSpPr/>
            <p:nvPr/>
          </p:nvCxnSpPr>
          <p:spPr>
            <a:xfrm>
              <a:off x="168812" y="0"/>
              <a:ext cx="14068" cy="6858000"/>
            </a:xfrm>
            <a:prstGeom prst="line">
              <a:avLst/>
            </a:prstGeom>
            <a:ln w="381000">
              <a:gradFill>
                <a:gsLst>
                  <a:gs pos="0">
                    <a:schemeClr val="accent1">
                      <a:lumMod val="5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uadroTexto 15"/>
            <p:cNvSpPr txBox="1"/>
            <p:nvPr/>
          </p:nvSpPr>
          <p:spPr>
            <a:xfrm>
              <a:off x="545917" y="146395"/>
              <a:ext cx="50248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BO" sz="2000" dirty="0">
                  <a:solidFill>
                    <a:schemeClr val="accent1">
                      <a:lumMod val="50000"/>
                    </a:schemeClr>
                  </a:solidFill>
                  <a:latin typeface="Arial Black" panose="020B0A04020102020204" pitchFamily="34" charset="0"/>
                </a:rPr>
                <a:t>Seguro Social Universitario La Paz</a:t>
              </a:r>
            </a:p>
          </p:txBody>
        </p:sp>
      </p:grp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6710" y="6144491"/>
            <a:ext cx="814386" cy="58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9990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stomShape 1"/>
          <p:cNvSpPr/>
          <p:nvPr/>
        </p:nvSpPr>
        <p:spPr>
          <a:xfrm>
            <a:off x="4086498" y="3112654"/>
            <a:ext cx="4170812" cy="9144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s-ES" sz="4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Gracias…</a:t>
            </a:r>
            <a:endParaRPr sz="4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168812" y="0"/>
            <a:ext cx="5401994" cy="6858000"/>
            <a:chOff x="168812" y="0"/>
            <a:chExt cx="5401994" cy="6858000"/>
          </a:xfrm>
        </p:grpSpPr>
        <p:cxnSp>
          <p:nvCxnSpPr>
            <p:cNvPr id="9" name="Conector recto 8"/>
            <p:cNvCxnSpPr/>
            <p:nvPr/>
          </p:nvCxnSpPr>
          <p:spPr>
            <a:xfrm>
              <a:off x="168812" y="0"/>
              <a:ext cx="14068" cy="6858000"/>
            </a:xfrm>
            <a:prstGeom prst="line">
              <a:avLst/>
            </a:prstGeom>
            <a:ln w="381000">
              <a:gradFill>
                <a:gsLst>
                  <a:gs pos="0">
                    <a:schemeClr val="accent1">
                      <a:lumMod val="5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uadroTexto 15"/>
            <p:cNvSpPr txBox="1"/>
            <p:nvPr/>
          </p:nvSpPr>
          <p:spPr>
            <a:xfrm>
              <a:off x="545917" y="146395"/>
              <a:ext cx="50248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BO" sz="2000" dirty="0">
                  <a:solidFill>
                    <a:schemeClr val="accent1">
                      <a:lumMod val="50000"/>
                    </a:schemeClr>
                  </a:solidFill>
                  <a:latin typeface="Arial Black" panose="020B0A04020102020204" pitchFamily="34" charset="0"/>
                </a:rPr>
                <a:t>Seguro Social Universitario La Paz</a:t>
              </a:r>
            </a:p>
          </p:txBody>
        </p:sp>
      </p:grp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6710" y="6144491"/>
            <a:ext cx="814386" cy="58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7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adroTexto 16"/>
          <p:cNvSpPr txBox="1"/>
          <p:nvPr/>
        </p:nvSpPr>
        <p:spPr>
          <a:xfrm>
            <a:off x="545917" y="1804822"/>
            <a:ext cx="5411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ESPERADOS EN LA GESTIÓN</a:t>
            </a:r>
          </a:p>
        </p:txBody>
      </p:sp>
      <p:sp>
        <p:nvSpPr>
          <p:cNvPr id="7" name="2 Flecha a la derecha con bandas">
            <a:extLst>
              <a:ext uri="{FF2B5EF4-FFF2-40B4-BE49-F238E27FC236}">
                <a16:creationId xmlns:a16="http://schemas.microsoft.com/office/drawing/2014/main" id="{ACE0E83C-DD15-4662-899C-E0A336ED5730}"/>
              </a:ext>
            </a:extLst>
          </p:cNvPr>
          <p:cNvSpPr/>
          <p:nvPr/>
        </p:nvSpPr>
        <p:spPr>
          <a:xfrm>
            <a:off x="5800725" y="3665251"/>
            <a:ext cx="824539" cy="787394"/>
          </a:xfrm>
          <a:prstGeom prst="stripedRightArrow">
            <a:avLst>
              <a:gd name="adj1" fmla="val 46586"/>
              <a:gd name="adj2" fmla="val 50000"/>
            </a:avLst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: esquinas redondeadas 8">
            <a:extLst>
              <a:ext uri="{FF2B5EF4-FFF2-40B4-BE49-F238E27FC236}">
                <a16:creationId xmlns:a16="http://schemas.microsoft.com/office/drawing/2014/main" id="{BC09398C-1432-4BD8-8A01-0627AA5246A4}"/>
              </a:ext>
            </a:extLst>
          </p:cNvPr>
          <p:cNvSpPr/>
          <p:nvPr/>
        </p:nvSpPr>
        <p:spPr>
          <a:xfrm>
            <a:off x="876747" y="2687449"/>
            <a:ext cx="4678145" cy="76276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s-BO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Llevar adelante el proceso de reestructuración institucional</a:t>
            </a:r>
          </a:p>
        </p:txBody>
      </p:sp>
      <p:sp>
        <p:nvSpPr>
          <p:cNvPr id="10" name="Rectángulo: esquinas redondeadas 8">
            <a:extLst>
              <a:ext uri="{FF2B5EF4-FFF2-40B4-BE49-F238E27FC236}">
                <a16:creationId xmlns:a16="http://schemas.microsoft.com/office/drawing/2014/main" id="{BC09398C-1432-4BD8-8A01-0627AA5246A4}"/>
              </a:ext>
            </a:extLst>
          </p:cNvPr>
          <p:cNvSpPr/>
          <p:nvPr/>
        </p:nvSpPr>
        <p:spPr>
          <a:xfrm>
            <a:off x="854807" y="4699705"/>
            <a:ext cx="4678145" cy="762767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s-BO" sz="1400" dirty="0">
                <a:latin typeface="Arial" panose="020B0604020202020204" pitchFamily="34" charset="0"/>
                <a:cs typeface="Arial" panose="020B0604020202020204" pitchFamily="34" charset="0"/>
              </a:rPr>
              <a:t>Fortalecer el equipamiento para la Unidad de Terapia Intensiva y Terapia Intermedia</a:t>
            </a:r>
            <a:endParaRPr lang="es-BO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ángulo: esquinas redondeadas 8">
            <a:extLst>
              <a:ext uri="{FF2B5EF4-FFF2-40B4-BE49-F238E27FC236}">
                <a16:creationId xmlns:a16="http://schemas.microsoft.com/office/drawing/2014/main" id="{BC09398C-1432-4BD8-8A01-0627AA5246A4}"/>
              </a:ext>
            </a:extLst>
          </p:cNvPr>
          <p:cNvSpPr/>
          <p:nvPr/>
        </p:nvSpPr>
        <p:spPr>
          <a:xfrm>
            <a:off x="854807" y="3698705"/>
            <a:ext cx="4678145" cy="75393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BO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Implementar un Sistema de Información Integrado</a:t>
            </a:r>
            <a:endParaRPr lang="es-ES" sz="14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ángulo: esquinas redondeadas 8">
            <a:extLst>
              <a:ext uri="{FF2B5EF4-FFF2-40B4-BE49-F238E27FC236}">
                <a16:creationId xmlns:a16="http://schemas.microsoft.com/office/drawing/2014/main" id="{BC09398C-1432-4BD8-8A01-0627AA5246A4}"/>
              </a:ext>
            </a:extLst>
          </p:cNvPr>
          <p:cNvSpPr/>
          <p:nvPr/>
        </p:nvSpPr>
        <p:spPr>
          <a:xfrm>
            <a:off x="6828055" y="2687449"/>
            <a:ext cx="4678145" cy="76276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s-BO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 de reestructuración en curso, se realizó el Diagnóstico Institucional, Nueva estructura organizacional en Validación y Aprobación.</a:t>
            </a:r>
          </a:p>
        </p:txBody>
      </p:sp>
      <p:sp>
        <p:nvSpPr>
          <p:cNvPr id="19" name="Rectángulo: esquinas redondeadas 8">
            <a:extLst>
              <a:ext uri="{FF2B5EF4-FFF2-40B4-BE49-F238E27FC236}">
                <a16:creationId xmlns:a16="http://schemas.microsoft.com/office/drawing/2014/main" id="{BC09398C-1432-4BD8-8A01-0627AA5246A4}"/>
              </a:ext>
            </a:extLst>
          </p:cNvPr>
          <p:cNvSpPr/>
          <p:nvPr/>
        </p:nvSpPr>
        <p:spPr>
          <a:xfrm>
            <a:off x="6805989" y="4699705"/>
            <a:ext cx="4700210" cy="762767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s-BO" sz="1400" dirty="0">
                <a:latin typeface="Arial" panose="020B0604020202020204" pitchFamily="34" charset="0"/>
                <a:cs typeface="Arial" panose="020B0604020202020204" pitchFamily="34" charset="0"/>
              </a:rPr>
              <a:t>Equipamiento médico, fue dotado a Terapia Intensiva, y se Habilito la Terapia Intermedia</a:t>
            </a:r>
            <a:endParaRPr lang="es-BO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ángulo: esquinas redondeadas 8">
            <a:extLst>
              <a:ext uri="{FF2B5EF4-FFF2-40B4-BE49-F238E27FC236}">
                <a16:creationId xmlns:a16="http://schemas.microsoft.com/office/drawing/2014/main" id="{BC09398C-1432-4BD8-8A01-0627AA5246A4}"/>
              </a:ext>
            </a:extLst>
          </p:cNvPr>
          <p:cNvSpPr/>
          <p:nvPr/>
        </p:nvSpPr>
        <p:spPr>
          <a:xfrm>
            <a:off x="6806115" y="3698705"/>
            <a:ext cx="4678145" cy="75393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BO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implementaron los módulos del sistema de información en el área de salud y administrativa, para la mejor atención a nuestros asegurados.</a:t>
            </a:r>
            <a:endParaRPr lang="es-ES" sz="14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6397772" y="1804822"/>
            <a:ext cx="5411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ALCANZADOS EN LA GESTIÓN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6134792" y="768307"/>
            <a:ext cx="5495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BO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PLAN OPERATIVO ANUAL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168812" y="0"/>
            <a:ext cx="5401994" cy="6858000"/>
            <a:chOff x="168812" y="0"/>
            <a:chExt cx="5401994" cy="6858000"/>
          </a:xfrm>
        </p:grpSpPr>
        <p:cxnSp>
          <p:nvCxnSpPr>
            <p:cNvPr id="9" name="Conector recto 8"/>
            <p:cNvCxnSpPr/>
            <p:nvPr/>
          </p:nvCxnSpPr>
          <p:spPr>
            <a:xfrm>
              <a:off x="168812" y="0"/>
              <a:ext cx="14068" cy="6858000"/>
            </a:xfrm>
            <a:prstGeom prst="line">
              <a:avLst/>
            </a:prstGeom>
            <a:ln w="381000">
              <a:gradFill>
                <a:gsLst>
                  <a:gs pos="0">
                    <a:schemeClr val="accent1">
                      <a:lumMod val="5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uadroTexto 15"/>
            <p:cNvSpPr txBox="1"/>
            <p:nvPr/>
          </p:nvSpPr>
          <p:spPr>
            <a:xfrm>
              <a:off x="545917" y="146395"/>
              <a:ext cx="50248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BO" sz="2000" dirty="0">
                  <a:solidFill>
                    <a:schemeClr val="accent1">
                      <a:lumMod val="50000"/>
                    </a:schemeClr>
                  </a:solidFill>
                  <a:latin typeface="Arial Black" panose="020B0A04020102020204" pitchFamily="34" charset="0"/>
                </a:rPr>
                <a:t>Seguro Social Universitario La Paz</a:t>
              </a:r>
            </a:p>
          </p:txBody>
        </p:sp>
      </p:grpSp>
      <p:pic>
        <p:nvPicPr>
          <p:cNvPr id="25" name="Imagen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6710" y="6144491"/>
            <a:ext cx="814386" cy="58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376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5383530" y="768307"/>
            <a:ext cx="62466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BO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POBLACIÓN ASEGURADA</a:t>
            </a:r>
          </a:p>
          <a:p>
            <a:pPr algn="r"/>
            <a:r>
              <a:rPr lang="es-BO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CRECIMIENTO POBLACIONAL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861041" y="5576062"/>
            <a:ext cx="1898276" cy="2578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1000" dirty="0">
                <a:solidFill>
                  <a:srgbClr val="082A75"/>
                </a:solidFill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Fuente: Bioestadística SSULP</a:t>
            </a:r>
            <a:endParaRPr lang="en-US" sz="1050" dirty="0">
              <a:solidFill>
                <a:srgbClr val="082A75"/>
              </a:solidFill>
              <a:effectLst/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168812" y="0"/>
            <a:ext cx="5401994" cy="6858000"/>
            <a:chOff x="168812" y="0"/>
            <a:chExt cx="5401994" cy="6858000"/>
          </a:xfrm>
        </p:grpSpPr>
        <p:cxnSp>
          <p:nvCxnSpPr>
            <p:cNvPr id="9" name="Conector recto 8"/>
            <p:cNvCxnSpPr/>
            <p:nvPr/>
          </p:nvCxnSpPr>
          <p:spPr>
            <a:xfrm>
              <a:off x="168812" y="0"/>
              <a:ext cx="14068" cy="6858000"/>
            </a:xfrm>
            <a:prstGeom prst="line">
              <a:avLst/>
            </a:prstGeom>
            <a:ln w="381000">
              <a:gradFill>
                <a:gsLst>
                  <a:gs pos="0">
                    <a:schemeClr val="accent1">
                      <a:lumMod val="5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uadroTexto 15"/>
            <p:cNvSpPr txBox="1"/>
            <p:nvPr/>
          </p:nvSpPr>
          <p:spPr>
            <a:xfrm>
              <a:off x="545917" y="146395"/>
              <a:ext cx="50248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BO" sz="2000" dirty="0">
                  <a:solidFill>
                    <a:schemeClr val="accent1">
                      <a:lumMod val="50000"/>
                    </a:schemeClr>
                  </a:solidFill>
                  <a:latin typeface="Arial Black" panose="020B0A04020102020204" pitchFamily="34" charset="0"/>
                </a:rPr>
                <a:t>Seguro Social Universitario La Paz</a:t>
              </a:r>
            </a:p>
          </p:txBody>
        </p:sp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6710" y="6144491"/>
            <a:ext cx="814386" cy="586667"/>
          </a:xfrm>
          <a:prstGeom prst="rect">
            <a:avLst/>
          </a:prstGeom>
        </p:spPr>
      </p:pic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CD2E7C85-D7E2-4032-B404-58E8063B3F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8534455"/>
              </p:ext>
            </p:extLst>
          </p:nvPr>
        </p:nvGraphicFramePr>
        <p:xfrm>
          <a:off x="1895476" y="1944216"/>
          <a:ext cx="8467724" cy="36318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90732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6134792" y="768307"/>
            <a:ext cx="54953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BO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POBLACIÓN ASEGURADA</a:t>
            </a:r>
          </a:p>
          <a:p>
            <a:pPr algn="r"/>
            <a:r>
              <a:rPr lang="es-BO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PIRÁMIDE POBLACIONAL</a:t>
            </a:r>
          </a:p>
        </p:txBody>
      </p:sp>
      <p:sp>
        <p:nvSpPr>
          <p:cNvPr id="3" name="Rectángulo 2"/>
          <p:cNvSpPr/>
          <p:nvPr/>
        </p:nvSpPr>
        <p:spPr>
          <a:xfrm>
            <a:off x="778260" y="6144491"/>
            <a:ext cx="1898276" cy="2578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1000" dirty="0">
                <a:solidFill>
                  <a:srgbClr val="082A75"/>
                </a:solidFill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Fuente: Bioestadística SSULP</a:t>
            </a:r>
            <a:endParaRPr lang="en-US" sz="1050" dirty="0">
              <a:solidFill>
                <a:srgbClr val="082A75"/>
              </a:solidFill>
              <a:effectLst/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168812" y="0"/>
            <a:ext cx="5401994" cy="6858000"/>
            <a:chOff x="168812" y="0"/>
            <a:chExt cx="5401994" cy="6858000"/>
          </a:xfrm>
        </p:grpSpPr>
        <p:cxnSp>
          <p:nvCxnSpPr>
            <p:cNvPr id="9" name="Conector recto 8"/>
            <p:cNvCxnSpPr/>
            <p:nvPr/>
          </p:nvCxnSpPr>
          <p:spPr>
            <a:xfrm>
              <a:off x="168812" y="0"/>
              <a:ext cx="14068" cy="6858000"/>
            </a:xfrm>
            <a:prstGeom prst="line">
              <a:avLst/>
            </a:prstGeom>
            <a:ln w="381000">
              <a:gradFill>
                <a:gsLst>
                  <a:gs pos="0">
                    <a:schemeClr val="accent1">
                      <a:lumMod val="5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uadroTexto 15"/>
            <p:cNvSpPr txBox="1"/>
            <p:nvPr/>
          </p:nvSpPr>
          <p:spPr>
            <a:xfrm>
              <a:off x="545917" y="146395"/>
              <a:ext cx="50248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BO" sz="2000" dirty="0">
                  <a:solidFill>
                    <a:schemeClr val="accent1">
                      <a:lumMod val="50000"/>
                    </a:schemeClr>
                  </a:solidFill>
                  <a:latin typeface="Arial Black" panose="020B0A04020102020204" pitchFamily="34" charset="0"/>
                </a:rPr>
                <a:t>Seguro Social Universitario La Paz</a:t>
              </a:r>
            </a:p>
          </p:txBody>
        </p:sp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6710" y="6144491"/>
            <a:ext cx="814386" cy="586667"/>
          </a:xfrm>
          <a:prstGeom prst="rect">
            <a:avLst/>
          </a:prstGeom>
        </p:spPr>
      </p:pic>
      <p:graphicFrame>
        <p:nvGraphicFramePr>
          <p:cNvPr id="15" name="Tab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3180350"/>
              </p:ext>
            </p:extLst>
          </p:nvPr>
        </p:nvGraphicFramePr>
        <p:xfrm>
          <a:off x="1171303" y="1837509"/>
          <a:ext cx="3326674" cy="3810000"/>
        </p:xfrm>
        <a:graphic>
          <a:graphicData uri="http://schemas.openxmlformats.org/drawingml/2006/table">
            <a:tbl>
              <a:tblPr/>
              <a:tblGrid>
                <a:gridCol w="1497873">
                  <a:extLst>
                    <a:ext uri="{9D8B030D-6E8A-4147-A177-3AD203B41FA5}">
                      <a16:colId xmlns:a16="http://schemas.microsoft.com/office/drawing/2014/main" val="333009687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917545841"/>
                    </a:ext>
                  </a:extLst>
                </a:gridCol>
                <a:gridCol w="618309">
                  <a:extLst>
                    <a:ext uri="{9D8B030D-6E8A-4147-A177-3AD203B41FA5}">
                      <a16:colId xmlns:a16="http://schemas.microsoft.com/office/drawing/2014/main" val="2272626118"/>
                    </a:ext>
                  </a:extLst>
                </a:gridCol>
                <a:gridCol w="600892">
                  <a:extLst>
                    <a:ext uri="{9D8B030D-6E8A-4147-A177-3AD203B41FA5}">
                      <a16:colId xmlns:a16="http://schemas.microsoft.com/office/drawing/2014/main" val="82694477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GRUPO_ETAREO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69853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A 4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37417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A 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598325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A 14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093251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A 19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382145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A 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325682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A 29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419556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A 34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86486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 A 39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968102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 A 44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246034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 A 49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9187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 A 54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379288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 A 59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441589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 A 64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228956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 A 69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42153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 A 74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41813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 A 79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711311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 A 84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158422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 A MAS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3347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BO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5867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6681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12548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0476481"/>
                  </a:ext>
                </a:extLst>
              </a:tr>
            </a:tbl>
          </a:graphicData>
        </a:graphic>
      </p:graphicFrame>
      <p:graphicFrame>
        <p:nvGraphicFramePr>
          <p:cNvPr id="17" name="Gráfico 16">
            <a:extLst>
              <a:ext uri="{FF2B5EF4-FFF2-40B4-BE49-F238E27FC236}">
                <a16:creationId xmlns:a16="http://schemas.microsoft.com/office/drawing/2014/main" id="{BA44BE69-2404-4AEA-B4F5-226AB539FC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4639333"/>
              </p:ext>
            </p:extLst>
          </p:nvPr>
        </p:nvGraphicFramePr>
        <p:xfrm>
          <a:off x="4963886" y="1805007"/>
          <a:ext cx="6520017" cy="4256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34072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862149" y="768307"/>
            <a:ext cx="10768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BO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POBLACIÓN ESTUDIANTIL ASEGURADA AL SSUE</a:t>
            </a:r>
          </a:p>
        </p:txBody>
      </p:sp>
      <p:sp>
        <p:nvSpPr>
          <p:cNvPr id="3" name="Rectángulo 2"/>
          <p:cNvSpPr/>
          <p:nvPr/>
        </p:nvSpPr>
        <p:spPr>
          <a:xfrm>
            <a:off x="778260" y="6144491"/>
            <a:ext cx="1898276" cy="2578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1000" dirty="0">
                <a:solidFill>
                  <a:srgbClr val="082A75"/>
                </a:solidFill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Fuente: Bioestadística SSULP</a:t>
            </a:r>
            <a:endParaRPr lang="en-US" sz="1050" dirty="0">
              <a:solidFill>
                <a:srgbClr val="082A75"/>
              </a:solidFill>
              <a:effectLst/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168812" y="0"/>
            <a:ext cx="5401994" cy="6858000"/>
            <a:chOff x="168812" y="0"/>
            <a:chExt cx="5401994" cy="6858000"/>
          </a:xfrm>
        </p:grpSpPr>
        <p:cxnSp>
          <p:nvCxnSpPr>
            <p:cNvPr id="9" name="Conector recto 8"/>
            <p:cNvCxnSpPr/>
            <p:nvPr/>
          </p:nvCxnSpPr>
          <p:spPr>
            <a:xfrm>
              <a:off x="168812" y="0"/>
              <a:ext cx="14068" cy="6858000"/>
            </a:xfrm>
            <a:prstGeom prst="line">
              <a:avLst/>
            </a:prstGeom>
            <a:ln w="381000">
              <a:gradFill>
                <a:gsLst>
                  <a:gs pos="0">
                    <a:schemeClr val="accent1">
                      <a:lumMod val="5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uadroTexto 15"/>
            <p:cNvSpPr txBox="1"/>
            <p:nvPr/>
          </p:nvSpPr>
          <p:spPr>
            <a:xfrm>
              <a:off x="545917" y="146395"/>
              <a:ext cx="50248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BO" sz="2000" dirty="0">
                  <a:solidFill>
                    <a:schemeClr val="accent1">
                      <a:lumMod val="50000"/>
                    </a:schemeClr>
                  </a:solidFill>
                  <a:latin typeface="Arial Black" panose="020B0A04020102020204" pitchFamily="34" charset="0"/>
                </a:rPr>
                <a:t>Seguro Social Universitario La Paz</a:t>
              </a:r>
            </a:p>
          </p:txBody>
        </p:sp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6710" y="6144491"/>
            <a:ext cx="814386" cy="586667"/>
          </a:xfrm>
          <a:prstGeom prst="rect">
            <a:avLst/>
          </a:prstGeom>
        </p:spPr>
      </p:pic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9B111E2E-5B12-4F04-8223-92B5452B1B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5978169"/>
              </p:ext>
            </p:extLst>
          </p:nvPr>
        </p:nvGraphicFramePr>
        <p:xfrm>
          <a:off x="5085806" y="2049711"/>
          <a:ext cx="6241325" cy="32102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9546983"/>
              </p:ext>
            </p:extLst>
          </p:nvPr>
        </p:nvGraphicFramePr>
        <p:xfrm>
          <a:off x="1157011" y="2698818"/>
          <a:ext cx="3615288" cy="2108313"/>
        </p:xfrm>
        <a:graphic>
          <a:graphicData uri="http://schemas.openxmlformats.org/drawingml/2006/table">
            <a:tbl>
              <a:tblPr/>
              <a:tblGrid>
                <a:gridCol w="903822">
                  <a:extLst>
                    <a:ext uri="{9D8B030D-6E8A-4147-A177-3AD203B41FA5}">
                      <a16:colId xmlns:a16="http://schemas.microsoft.com/office/drawing/2014/main" val="3438145653"/>
                    </a:ext>
                  </a:extLst>
                </a:gridCol>
                <a:gridCol w="903822">
                  <a:extLst>
                    <a:ext uri="{9D8B030D-6E8A-4147-A177-3AD203B41FA5}">
                      <a16:colId xmlns:a16="http://schemas.microsoft.com/office/drawing/2014/main" val="3230211422"/>
                    </a:ext>
                  </a:extLst>
                </a:gridCol>
                <a:gridCol w="903822">
                  <a:extLst>
                    <a:ext uri="{9D8B030D-6E8A-4147-A177-3AD203B41FA5}">
                      <a16:colId xmlns:a16="http://schemas.microsoft.com/office/drawing/2014/main" val="2656753274"/>
                    </a:ext>
                  </a:extLst>
                </a:gridCol>
                <a:gridCol w="903822">
                  <a:extLst>
                    <a:ext uri="{9D8B030D-6E8A-4147-A177-3AD203B41FA5}">
                      <a16:colId xmlns:a16="http://schemas.microsoft.com/office/drawing/2014/main" val="1958752855"/>
                    </a:ext>
                  </a:extLst>
                </a:gridCol>
              </a:tblGrid>
              <a:tr h="520233"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GRUPO ETAREO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5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8919579"/>
                  </a:ext>
                </a:extLst>
              </a:tr>
              <a:tr h="26468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A 19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3549183"/>
                  </a:ext>
                </a:extLst>
              </a:tr>
              <a:tr h="26468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A 24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991108"/>
                  </a:ext>
                </a:extLst>
              </a:tr>
              <a:tr h="26468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A 29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2677387"/>
                  </a:ext>
                </a:extLst>
              </a:tr>
              <a:tr h="26468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A 34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6761327"/>
                  </a:ext>
                </a:extLst>
              </a:tr>
              <a:tr h="26468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 A 39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8265612"/>
                  </a:ext>
                </a:extLst>
              </a:tr>
              <a:tr h="26468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806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1527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2333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64762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6235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4914900" y="768307"/>
            <a:ext cx="67152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BO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POBLACIÓN ASEGURADA</a:t>
            </a:r>
          </a:p>
          <a:p>
            <a:pPr algn="r"/>
            <a:r>
              <a:rPr lang="es-BO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AFILIADOS POR INSTITUCIÓN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717564" y="5609312"/>
            <a:ext cx="1898276" cy="2578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1000" dirty="0">
                <a:solidFill>
                  <a:srgbClr val="082A75"/>
                </a:solidFill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Fuente: Bioestadística SSULP</a:t>
            </a:r>
            <a:endParaRPr lang="en-US" sz="1050" dirty="0">
              <a:solidFill>
                <a:srgbClr val="082A75"/>
              </a:solidFill>
              <a:effectLst/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159" y="2424851"/>
            <a:ext cx="4412403" cy="2858117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>
          <a:xfrm>
            <a:off x="168812" y="0"/>
            <a:ext cx="5401994" cy="6858000"/>
            <a:chOff x="168812" y="0"/>
            <a:chExt cx="5401994" cy="6858000"/>
          </a:xfrm>
        </p:grpSpPr>
        <p:cxnSp>
          <p:nvCxnSpPr>
            <p:cNvPr id="9" name="Conector recto 8"/>
            <p:cNvCxnSpPr/>
            <p:nvPr/>
          </p:nvCxnSpPr>
          <p:spPr>
            <a:xfrm>
              <a:off x="168812" y="0"/>
              <a:ext cx="14068" cy="6858000"/>
            </a:xfrm>
            <a:prstGeom prst="line">
              <a:avLst/>
            </a:prstGeom>
            <a:ln w="381000">
              <a:gradFill>
                <a:gsLst>
                  <a:gs pos="0">
                    <a:schemeClr val="accent1">
                      <a:lumMod val="5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uadroTexto 15"/>
            <p:cNvSpPr txBox="1"/>
            <p:nvPr/>
          </p:nvSpPr>
          <p:spPr>
            <a:xfrm>
              <a:off x="545917" y="146395"/>
              <a:ext cx="50248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BO" sz="2000" dirty="0">
                  <a:solidFill>
                    <a:schemeClr val="accent1">
                      <a:lumMod val="50000"/>
                    </a:schemeClr>
                  </a:solidFill>
                  <a:latin typeface="Arial Black" panose="020B0A04020102020204" pitchFamily="34" charset="0"/>
                </a:rPr>
                <a:t>Seguro Social Universitario La Paz</a:t>
              </a:r>
            </a:p>
          </p:txBody>
        </p:sp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6710" y="6144491"/>
            <a:ext cx="814386" cy="586667"/>
          </a:xfrm>
          <a:prstGeom prst="rect">
            <a:avLst/>
          </a:prstGeom>
        </p:spPr>
      </p:pic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22F7410B-47BC-4C07-AAAB-EAE35C726C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9342707"/>
              </p:ext>
            </p:extLst>
          </p:nvPr>
        </p:nvGraphicFramePr>
        <p:xfrm>
          <a:off x="5466030" y="1944216"/>
          <a:ext cx="6059367" cy="3849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43209208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14212</TotalTime>
  <Words>3615</Words>
  <Application>Microsoft Office PowerPoint</Application>
  <PresentationFormat>Panorámica</PresentationFormat>
  <Paragraphs>1500</Paragraphs>
  <Slides>48</Slides>
  <Notes>48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48</vt:i4>
      </vt:variant>
    </vt:vector>
  </HeadingPairs>
  <TitlesOfParts>
    <vt:vector size="59" baseType="lpstr">
      <vt:lpstr>Arial</vt:lpstr>
      <vt:lpstr>Arial Black</vt:lpstr>
      <vt:lpstr>Arial Narrow</vt:lpstr>
      <vt:lpstr>Bookman Old Style</vt:lpstr>
      <vt:lpstr>Calibri</vt:lpstr>
      <vt:lpstr>Calibri Light</vt:lpstr>
      <vt:lpstr>Franklin Gothic Medium Cond</vt:lpstr>
      <vt:lpstr>MS Mincho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B-MIRANDA</dc:creator>
  <cp:lastModifiedBy>Ppaniagua</cp:lastModifiedBy>
  <cp:revision>145</cp:revision>
  <cp:lastPrinted>2021-03-04T13:50:40Z</cp:lastPrinted>
  <dcterms:created xsi:type="dcterms:W3CDTF">2021-02-24T14:12:44Z</dcterms:created>
  <dcterms:modified xsi:type="dcterms:W3CDTF">2022-02-23T18:38:05Z</dcterms:modified>
</cp:coreProperties>
</file>